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34"/>
  </p:handoutMasterIdLst>
  <p:sldIdLst>
    <p:sldId id="256" r:id="rId2"/>
    <p:sldId id="257" r:id="rId3"/>
    <p:sldId id="282" r:id="rId4"/>
    <p:sldId id="302" r:id="rId5"/>
    <p:sldId id="283" r:id="rId6"/>
    <p:sldId id="303" r:id="rId7"/>
    <p:sldId id="284" r:id="rId8"/>
    <p:sldId id="304" r:id="rId9"/>
    <p:sldId id="285" r:id="rId10"/>
    <p:sldId id="305" r:id="rId11"/>
    <p:sldId id="292" r:id="rId12"/>
    <p:sldId id="306" r:id="rId13"/>
    <p:sldId id="293" r:id="rId14"/>
    <p:sldId id="307" r:id="rId15"/>
    <p:sldId id="286" r:id="rId16"/>
    <p:sldId id="308" r:id="rId17"/>
    <p:sldId id="294" r:id="rId18"/>
    <p:sldId id="309" r:id="rId19"/>
    <p:sldId id="295" r:id="rId20"/>
    <p:sldId id="310" r:id="rId21"/>
    <p:sldId id="296" r:id="rId22"/>
    <p:sldId id="311" r:id="rId23"/>
    <p:sldId id="297" r:id="rId24"/>
    <p:sldId id="312" r:id="rId25"/>
    <p:sldId id="298" r:id="rId26"/>
    <p:sldId id="313" r:id="rId27"/>
    <p:sldId id="299" r:id="rId28"/>
    <p:sldId id="314" r:id="rId29"/>
    <p:sldId id="300" r:id="rId30"/>
    <p:sldId id="315" r:id="rId31"/>
    <p:sldId id="301" r:id="rId32"/>
    <p:sldId id="316" r:id="rId33"/>
  </p:sldIdLst>
  <p:sldSz cx="9144000" cy="6858000" type="screen4x3"/>
  <p:notesSz cx="68580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1" autoAdjust="0"/>
    <p:restoredTop sz="94660"/>
  </p:normalViewPr>
  <p:slideViewPr>
    <p:cSldViewPr>
      <p:cViewPr varScale="1">
        <p:scale>
          <a:sx n="74" d="100"/>
          <a:sy n="74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44D9AE-73EE-455C-88B4-C21A97DF3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25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177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177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602A6-016E-4694-A625-AB23D3E65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8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9D425-DB02-47F8-86AF-11FEB77A50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D0696-E7F5-4E14-9265-0BA34D63B1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676F-2AF6-44CA-BE26-1BACCD3A83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F8614-8760-416B-8E13-6422B3FCA3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9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AD935-A620-411F-94C1-0467722711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4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6706F-0A1D-414E-9FB2-3F66D531B4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2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80B41-7CFA-46AB-A0A9-B572EE3A0D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3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CBE86-227E-49E4-B45C-386FA27EB2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8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72C2F-2410-4FD2-8CC0-70C572E17A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7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33F9D-BA71-45E5-96E0-2D4D2D2A1C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1570F-5D7F-48DC-AE25-2B6D377FED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053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3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4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5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6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6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6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56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6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6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6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6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6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6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7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8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59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0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1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2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3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4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5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6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7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8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69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0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1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2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3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4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4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4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4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4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74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074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3A5302-B843-4A09-BF8D-7FEE6A51B4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074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74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74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75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Tic-Tac-Toe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05200"/>
            <a:ext cx="7924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Using the Graphing Calculator for 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4: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533400" y="1981200"/>
                <a:ext cx="8077200" cy="2667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𝒅𝒚</m:t>
                              </m:r>
                            </m:num>
                            <m:den>
                              <m: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</m:e>
                        <m:sub>
                          <m:d>
                            <m:dPr>
                              <m:begChr m:val="|"/>
                              <m:endChr m:val=""/>
                              <m:ctrlP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sub>
                      </m:sSub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981200"/>
                <a:ext cx="8077200" cy="2667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1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5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	</a:t>
            </a:r>
            <a:r>
              <a:rPr lang="en-US" sz="4400" b="1" i="1" u="sng" dirty="0" err="1" smtClean="0"/>
              <a:t>dy</a:t>
            </a:r>
            <a:r>
              <a:rPr lang="en-US" sz="4400" b="1" i="1" dirty="0" smtClean="0"/>
              <a:t>  at x = </a:t>
            </a:r>
            <a:r>
              <a:rPr lang="en-US" sz="4400" b="1" dirty="0" smtClean="0"/>
              <a:t>1</a:t>
            </a:r>
            <a:endParaRPr lang="en-US" sz="4400" b="1" u="sng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400" b="1" i="1" dirty="0" smtClean="0"/>
              <a:t>				    </a:t>
            </a:r>
            <a:r>
              <a:rPr lang="en-US" sz="4400" b="1" i="1" dirty="0" err="1" smtClean="0"/>
              <a:t>dx</a:t>
            </a:r>
            <a:endParaRPr lang="en-US" sz="4600" b="1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5814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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3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x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– 2 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9225" name="Straight Connector 9"/>
          <p:cNvCxnSpPr>
            <a:cxnSpLocks noChangeShapeType="1"/>
          </p:cNvCxnSpPr>
          <p:nvPr/>
        </p:nvCxnSpPr>
        <p:spPr bwMode="auto">
          <a:xfrm rot="5400000" flipH="1" flipV="1">
            <a:off x="5753100" y="2400300"/>
            <a:ext cx="0" cy="25146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5: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533400" y="1981200"/>
                <a:ext cx="8077200" cy="2667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𝒅𝒚</m:t>
                              </m:r>
                            </m:num>
                            <m:den>
                              <m: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</m:e>
                        <m:sub>
                          <m:d>
                            <m:dPr>
                              <m:begChr m:val="|"/>
                              <m:endChr m:val=""/>
                              <m:ctrlP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sub>
                      </m:sSub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981200"/>
                <a:ext cx="8077200" cy="2667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4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6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	</a:t>
            </a:r>
            <a:r>
              <a:rPr lang="en-US" sz="4400" b="1" i="1" u="sng" dirty="0" err="1" smtClean="0"/>
              <a:t>dy</a:t>
            </a:r>
            <a:r>
              <a:rPr lang="en-US" sz="4400" b="1" i="1" dirty="0" smtClean="0"/>
              <a:t>  at x = </a:t>
            </a:r>
            <a:r>
              <a:rPr lang="en-US" sz="4400" b="1" dirty="0" smtClean="0"/>
              <a:t>7</a:t>
            </a:r>
            <a:endParaRPr lang="en-US" sz="4400" b="1" u="sng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400" b="1" i="1" dirty="0" smtClean="0"/>
              <a:t>				    </a:t>
            </a:r>
            <a:r>
              <a:rPr lang="en-US" sz="4400" b="1" i="1" dirty="0" err="1" smtClean="0"/>
              <a:t>dx</a:t>
            </a:r>
            <a:endParaRPr lang="en-US" sz="4600" b="1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5814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 x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– 4 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0249" name="Straight Connector 8"/>
          <p:cNvCxnSpPr>
            <a:cxnSpLocks noChangeShapeType="1"/>
          </p:cNvCxnSpPr>
          <p:nvPr/>
        </p:nvCxnSpPr>
        <p:spPr bwMode="auto">
          <a:xfrm>
            <a:off x="4724400" y="3657600"/>
            <a:ext cx="2133600" cy="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6: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533400" y="1981200"/>
                <a:ext cx="8077200" cy="2667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𝒅𝒚</m:t>
                              </m:r>
                            </m:num>
                            <m:den>
                              <m:r>
                                <a:rPr lang="en-US" sz="7200" b="1" i="1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</m:e>
                        <m:sub>
                          <m:d>
                            <m:dPr>
                              <m:begChr m:val="|"/>
                              <m:endChr m:val=""/>
                              <m:ctrlP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7200" b="1" i="1" smtClean="0"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</m:sub>
                      </m:sSub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𝟐𝟖𝟗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981200"/>
                <a:ext cx="8077200" cy="2667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6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7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Sketch the graph of the derivative of </a:t>
            </a:r>
            <a:endParaRPr lang="en-US" sz="4600" b="1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429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+ 4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7: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547"/>
          <a:stretch/>
        </p:blipFill>
        <p:spPr>
          <a:xfrm>
            <a:off x="685800" y="1417638"/>
            <a:ext cx="7772400" cy="517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8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3</a:t>
            </a:r>
            <a:endParaRPr lang="en-US" sz="4600" b="1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429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4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1 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8: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533400" y="2590800"/>
                <a:ext cx="80772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𝟏𝟏𝟒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𝟐𝟐𝟔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590800"/>
                <a:ext cx="80772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9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9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-1</a:t>
            </a:r>
            <a:endParaRPr lang="en-US" sz="4600" b="1" dirty="0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429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1 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Rules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Each Pair has a Tic-</a:t>
            </a:r>
            <a:r>
              <a:rPr lang="en-US" sz="3600" dirty="0" err="1" smtClean="0"/>
              <a:t>Tac</a:t>
            </a:r>
            <a:r>
              <a:rPr lang="en-US" sz="3600" dirty="0" smtClean="0"/>
              <a:t>-Toe Board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One problem will be displayed.  Each person will do the problem.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First player to get correct answer on his/her calculator gets to mark the board.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Goal:  To win as many TIC-TAC-TOES as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9: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533400" y="2590800"/>
                <a:ext cx="80772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590800"/>
                <a:ext cx="80772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1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10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0</a:t>
            </a:r>
            <a:endParaRPr lang="en-US" sz="4600" b="1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429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1 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10: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533400" y="2590800"/>
                <a:ext cx="80772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590800"/>
                <a:ext cx="80772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2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11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in point-slope form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5</a:t>
            </a:r>
            <a:endParaRPr lang="en-US" sz="4600" b="1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7338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4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1 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11: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228600" y="2590800"/>
                <a:ext cx="83820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𝟓𝟐𝟒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𝟑𝟏𝟎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0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60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590800"/>
                <a:ext cx="83820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in point-slope form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-3</a:t>
            </a:r>
            <a:endParaRPr lang="en-US" sz="4600" b="1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7338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2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x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12: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228600" y="2590800"/>
                <a:ext cx="83820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𝟒𝟗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590800"/>
                <a:ext cx="83820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4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13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in point-slope form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1</a:t>
            </a:r>
            <a:endParaRPr lang="en-US" sz="4600" b="1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7338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5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x – 1 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13: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228600" y="2590800"/>
                <a:ext cx="83820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590800"/>
                <a:ext cx="83820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8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14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in point-slope form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-2</a:t>
            </a:r>
            <a:endParaRPr lang="en-US" sz="4600" b="1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7338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4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en-US" sz="7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</a:t>
            </a:r>
            <a:r>
              <a:rPr lang="en-US" sz="4400" b="1" i="1" dirty="0" smtClean="0"/>
              <a:t>f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’</a:t>
            </a:r>
            <a:r>
              <a:rPr lang="en-US" sz="4400" b="1" dirty="0" smtClean="0"/>
              <a:t>(4)</a:t>
            </a:r>
            <a:endParaRPr lang="en-US" sz="4600" b="1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429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3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+ 4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- 2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14: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0" y="2590800"/>
                <a:ext cx="89916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590800"/>
                <a:ext cx="89916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4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15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the equation of the tangent line in point-slope form for </a:t>
            </a:r>
            <a:r>
              <a:rPr lang="en-US" sz="4400" b="1" i="1" dirty="0" smtClean="0"/>
              <a:t>f 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) at </a:t>
            </a:r>
            <a:r>
              <a:rPr lang="en-US" sz="4400" b="1" i="1" dirty="0" smtClean="0"/>
              <a:t>x</a:t>
            </a:r>
            <a:r>
              <a:rPr lang="en-US" sz="4400" b="1" dirty="0" smtClean="0"/>
              <a:t> = </a:t>
            </a:r>
            <a:r>
              <a:rPr lang="en-US" sz="6000" b="1" dirty="0" smtClean="0">
                <a:sym typeface="Symbol"/>
              </a:rPr>
              <a:t></a:t>
            </a:r>
            <a:endParaRPr lang="en-US" sz="6000" b="1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7338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sin x + </a:t>
            </a:r>
            <a:r>
              <a:rPr lang="en-US" sz="7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cos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x</a:t>
            </a:r>
            <a:endParaRPr lang="en-US" sz="7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15: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0" y="2590800"/>
                <a:ext cx="8991600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 eaLnBrk="1" hangingPunct="1"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</m:t>
                      </m:r>
                      <m:r>
                        <a:rPr lang="en-US" sz="7200" b="1" i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590800"/>
                <a:ext cx="8991600" cy="129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7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1: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2466975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latin typeface="Book Antiqua" pitchFamily="18" charset="0"/>
                <a:cs typeface="Arial" pitchFamily="34" charset="0"/>
              </a:rPr>
              <a:t>’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28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</a:t>
            </a:r>
            <a:r>
              <a:rPr lang="en-US" sz="4400" b="1" i="1" dirty="0" smtClean="0"/>
              <a:t>f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’</a:t>
            </a:r>
            <a:r>
              <a:rPr lang="en-US" sz="4400" b="1" dirty="0" smtClean="0"/>
              <a:t>(-1)</a:t>
            </a:r>
            <a:endParaRPr lang="en-US" sz="46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429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sin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/>
              </a:rPr>
              <a:t>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en-US" sz="7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2: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2466975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latin typeface="Book Antiqua" pitchFamily="18" charset="0"/>
                <a:cs typeface="Arial" pitchFamily="34" charset="0"/>
              </a:rPr>
              <a:t>’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-3.142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87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3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</a:t>
            </a:r>
            <a:r>
              <a:rPr lang="en-US" sz="4400" b="1" i="1" dirty="0" smtClean="0"/>
              <a:t>f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’</a:t>
            </a:r>
            <a:r>
              <a:rPr lang="en-US" sz="4400" b="1" dirty="0" smtClean="0"/>
              <a:t>(3)</a:t>
            </a:r>
            <a:endParaRPr lang="en-US" sz="46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429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|x – 3|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3: Solution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2466975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7200" b="1" dirty="0">
                <a:latin typeface="Book Antiqua" pitchFamily="18" charset="0"/>
                <a:cs typeface="Arial" pitchFamily="34" charset="0"/>
              </a:rPr>
              <a:t>’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DNE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00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Problem 4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400" b="1" dirty="0" smtClean="0"/>
              <a:t>Find 	</a:t>
            </a:r>
            <a:r>
              <a:rPr lang="en-US" sz="4400" b="1" i="1" u="sng" dirty="0" err="1" smtClean="0"/>
              <a:t>dy</a:t>
            </a:r>
            <a:r>
              <a:rPr lang="en-US" sz="4400" b="1" i="1" dirty="0" smtClean="0"/>
              <a:t>  at x = </a:t>
            </a:r>
            <a:r>
              <a:rPr lang="en-US" sz="4400" b="1" dirty="0" smtClean="0"/>
              <a:t>4</a:t>
            </a:r>
            <a:endParaRPr lang="en-US" sz="4400" b="1" u="sng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400" b="1" i="1" dirty="0" smtClean="0"/>
              <a:t>				    </a:t>
            </a:r>
            <a:r>
              <a:rPr lang="en-US" sz="4400" b="1" i="1" dirty="0" err="1" smtClean="0"/>
              <a:t>dx</a:t>
            </a:r>
            <a:endParaRPr lang="en-US" sz="4600" b="1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400" y="35814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+ 4</a:t>
            </a:r>
            <a:r>
              <a:rPr lang="en-US" sz="7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- 2</a:t>
            </a:r>
            <a:endParaRPr lang="en-US" sz="7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1062</TotalTime>
  <Words>537</Words>
  <Application>Microsoft Office PowerPoint</Application>
  <PresentationFormat>On-screen Show (4:3)</PresentationFormat>
  <Paragraphs>84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Book Antiqua</vt:lpstr>
      <vt:lpstr>Cambria Math</vt:lpstr>
      <vt:lpstr>Symbol</vt:lpstr>
      <vt:lpstr>Wingdings</vt:lpstr>
      <vt:lpstr>Digital Dots</vt:lpstr>
      <vt:lpstr>Tic-Tac-Toe</vt:lpstr>
      <vt:lpstr>Rules</vt:lpstr>
      <vt:lpstr>Problem 1</vt:lpstr>
      <vt:lpstr>Problem 1: Solution</vt:lpstr>
      <vt:lpstr>Problem 2</vt:lpstr>
      <vt:lpstr>Problem 2: Solution</vt:lpstr>
      <vt:lpstr>Problem 3</vt:lpstr>
      <vt:lpstr>Problem 3: Solution</vt:lpstr>
      <vt:lpstr>Problem 4</vt:lpstr>
      <vt:lpstr>Problem 4: Solution</vt:lpstr>
      <vt:lpstr>Problem 5</vt:lpstr>
      <vt:lpstr>Problem 5: Solution</vt:lpstr>
      <vt:lpstr>Problem 6</vt:lpstr>
      <vt:lpstr>Problem 6: Solution</vt:lpstr>
      <vt:lpstr>Problem 7</vt:lpstr>
      <vt:lpstr>Problem 7: Solution</vt:lpstr>
      <vt:lpstr>Problem 8</vt:lpstr>
      <vt:lpstr>Problem 8: Solution</vt:lpstr>
      <vt:lpstr>Problem 9</vt:lpstr>
      <vt:lpstr>Problem 9: Solution</vt:lpstr>
      <vt:lpstr>Problem 10</vt:lpstr>
      <vt:lpstr>Problem 10: Solution</vt:lpstr>
      <vt:lpstr>Problem 11</vt:lpstr>
      <vt:lpstr>Problem 11: Solution</vt:lpstr>
      <vt:lpstr>Problem 12</vt:lpstr>
      <vt:lpstr>Problem 12: Solution</vt:lpstr>
      <vt:lpstr>Problem 13</vt:lpstr>
      <vt:lpstr>Problem 13: Solution</vt:lpstr>
      <vt:lpstr>Problem 14</vt:lpstr>
      <vt:lpstr>Problem 14: Solution</vt:lpstr>
      <vt:lpstr>Problem 15</vt:lpstr>
      <vt:lpstr>Problem 15: Solution</vt:lpstr>
    </vt:vector>
  </TitlesOfParts>
  <Company>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Seat</dc:title>
  <dc:creator>Tom</dc:creator>
  <cp:lastModifiedBy>Barbara Kane</cp:lastModifiedBy>
  <cp:revision>149</cp:revision>
  <dcterms:created xsi:type="dcterms:W3CDTF">2006-08-01T01:26:29Z</dcterms:created>
  <dcterms:modified xsi:type="dcterms:W3CDTF">2018-09-13T16:59:18Z</dcterms:modified>
</cp:coreProperties>
</file>