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82" r:id="rId2"/>
    <p:sldId id="264" r:id="rId3"/>
    <p:sldId id="262" r:id="rId4"/>
    <p:sldId id="263" r:id="rId5"/>
    <p:sldId id="266" r:id="rId6"/>
    <p:sldId id="260" r:id="rId7"/>
    <p:sldId id="267" r:id="rId8"/>
    <p:sldId id="257" r:id="rId9"/>
    <p:sldId id="287" r:id="rId10"/>
    <p:sldId id="272" r:id="rId11"/>
    <p:sldId id="271" r:id="rId12"/>
    <p:sldId id="268" r:id="rId13"/>
    <p:sldId id="270" r:id="rId14"/>
    <p:sldId id="283" r:id="rId15"/>
    <p:sldId id="274" r:id="rId16"/>
    <p:sldId id="284" r:id="rId17"/>
    <p:sldId id="277" r:id="rId18"/>
    <p:sldId id="286" r:id="rId19"/>
    <p:sldId id="281" r:id="rId20"/>
    <p:sldId id="279" r:id="rId21"/>
    <p:sldId id="276" r:id="rId22"/>
    <p:sldId id="280" r:id="rId23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20000"/>
      </a:spcBef>
      <a:spcAft>
        <a:spcPct val="0"/>
      </a:spcAft>
      <a:defRPr sz="4000" b="1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3399FF"/>
    <a:srgbClr val="4D4D4D"/>
    <a:srgbClr val="80808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01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4775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2590513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2218304078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3213" y="533400"/>
            <a:ext cx="1989137" cy="3617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815013" cy="3617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477783854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7550" y="2551113"/>
            <a:ext cx="3886200" cy="72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2551113"/>
            <a:ext cx="3886200" cy="72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17550" y="3427413"/>
            <a:ext cx="3886200" cy="72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6150" y="3427413"/>
            <a:ext cx="3886200" cy="72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865727289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849639417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2855216244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2551113"/>
            <a:ext cx="38862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2551113"/>
            <a:ext cx="3886200" cy="160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177476658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2014551438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292167475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3491663371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421807490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  <p:extLst>
      <p:ext uri="{BB962C8B-B14F-4D97-AF65-F5344CB8AC3E}">
        <p14:creationId xmlns:p14="http://schemas.microsoft.com/office/powerpoint/2010/main" val="408493416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2551113"/>
            <a:ext cx="7924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 Style</a:t>
            </a: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19850" y="66294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 b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Template by Bill Arcuri, WCSD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1500">
        <p:tmplLst>
          <p:tmpl lvl="1">
            <p:tnLst>
              <p:par>
                <p:cTn presetID="22" presetClass="entr" presetSubtype="8" fill="hold" nodeType="afterEffect">
                  <p:stCondLst>
                    <p:cond delay="150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55563" indent="49213" algn="ctr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400" b="1">
          <a:solidFill>
            <a:srgbClr val="FFCC00"/>
          </a:solidFill>
          <a:latin typeface="+mn-lt"/>
          <a:ea typeface="+mn-ea"/>
          <a:cs typeface="+mn-cs"/>
        </a:defRPr>
      </a:lvl1pPr>
      <a:lvl2pPr marL="857250" indent="-28575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800">
          <a:solidFill>
            <a:schemeClr val="tx1"/>
          </a:solidFill>
          <a:latin typeface="+mn-lt"/>
        </a:defRPr>
      </a:lvl2pPr>
      <a:lvl3pPr marL="120015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400">
          <a:solidFill>
            <a:schemeClr val="tx1"/>
          </a:solidFill>
          <a:latin typeface="+mn-lt"/>
        </a:defRPr>
      </a:lvl3pPr>
      <a:lvl4pPr marL="16002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defTabSz="7712075" rtl="0" eaLnBrk="0" fontAlgn="base" hangingPunct="0">
        <a:spcBef>
          <a:spcPct val="20000"/>
        </a:spcBef>
        <a:spcAft>
          <a:spcPct val="0"/>
        </a:spcAft>
        <a:tabLst>
          <a:tab pos="52388" algn="l"/>
          <a:tab pos="117475" algn="l"/>
          <a:tab pos="4567238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" Target="slide6.xml"/><Relationship Id="rId7" Type="http://schemas.openxmlformats.org/officeDocument/2006/relationships/slide" Target="slide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4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image" Target="../media/image15.png"/><Relationship Id="rId12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image" Target="../media/image2.wmf"/><Relationship Id="rId5" Type="http://schemas.openxmlformats.org/officeDocument/2006/relationships/image" Target="../media/image14.png"/><Relationship Id="rId10" Type="http://schemas.openxmlformats.org/officeDocument/2006/relationships/slide" Target="slide5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18.png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4.xml"/><Relationship Id="rId18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slide" Target="slide20.xml"/><Relationship Id="rId12" Type="http://schemas.openxmlformats.org/officeDocument/2006/relationships/slide" Target="slide15.xml"/><Relationship Id="rId17" Type="http://schemas.openxmlformats.org/officeDocument/2006/relationships/slide" Target="slide10.xml"/><Relationship Id="rId2" Type="http://schemas.openxmlformats.org/officeDocument/2006/relationships/image" Target="../media/image1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11" Type="http://schemas.openxmlformats.org/officeDocument/2006/relationships/slide" Target="slide16.xml"/><Relationship Id="rId5" Type="http://schemas.openxmlformats.org/officeDocument/2006/relationships/audio" Target="../media/audio2.wav"/><Relationship Id="rId15" Type="http://schemas.openxmlformats.org/officeDocument/2006/relationships/slide" Target="slide12.xml"/><Relationship Id="rId10" Type="http://schemas.openxmlformats.org/officeDocument/2006/relationships/slide" Target="slide17.xml"/><Relationship Id="rId19" Type="http://schemas.openxmlformats.org/officeDocument/2006/relationships/audio" Target="../media/audio3.wav"/><Relationship Id="rId4" Type="http://schemas.openxmlformats.org/officeDocument/2006/relationships/slide" Target="slide22.xml"/><Relationship Id="rId9" Type="http://schemas.openxmlformats.org/officeDocument/2006/relationships/slide" Target="slide18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image" Target="../media/image19.png"/><Relationship Id="rId9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20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12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slide" Target="slide5.xml"/><Relationship Id="rId10" Type="http://schemas.openxmlformats.org/officeDocument/2006/relationships/image" Target="../media/image3.wmf"/><Relationship Id="rId4" Type="http://schemas.openxmlformats.org/officeDocument/2006/relationships/slide" Target="slide7.xml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image" Target="../media/image2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733800"/>
            <a:ext cx="7772400" cy="1143000"/>
          </a:xfrm>
        </p:spPr>
        <p:txBody>
          <a:bodyPr/>
          <a:lstStyle/>
          <a:p>
            <a:pPr algn="ctr"/>
            <a:r>
              <a:rPr lang="en-US" sz="8000"/>
              <a:t>Who Wants to Be a Millionaire?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4" t="17316" r="4259" b="65430"/>
          <a:stretch>
            <a:fillRect/>
          </a:stretch>
        </p:blipFill>
        <p:spPr bwMode="auto">
          <a:xfrm>
            <a:off x="3505200" y="457200"/>
            <a:ext cx="21336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intr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36887" name="Rectangle 2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04800"/>
            <a:ext cx="7962900" cy="2952750"/>
          </a:xfrm>
        </p:spPr>
        <p:txBody>
          <a:bodyPr/>
          <a:lstStyle/>
          <a:p>
            <a:r>
              <a:rPr lang="en-US" dirty="0"/>
              <a:t>Question #3...</a:t>
            </a:r>
            <a:r>
              <a:rPr lang="en-US" sz="3600" b="0" dirty="0"/>
              <a:t> MVT stands for</a:t>
            </a:r>
            <a:r>
              <a:rPr lang="en-US" sz="3600" dirty="0"/>
              <a:t> </a:t>
            </a:r>
            <a:endParaRPr lang="en-US" b="0" dirty="0"/>
          </a:p>
        </p:txBody>
      </p:sp>
      <p:grpSp>
        <p:nvGrpSpPr>
          <p:cNvPr id="12292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2315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19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0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21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6889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Most Valued Theorem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6890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568825"/>
            <a:ext cx="44196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Most Valuable Teenager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295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2296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2297" name="Oval 5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2298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2313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Oval 5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0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08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10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1" name="Oval 6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7650" y="5619750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Mean Value Theorem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307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7650" y="4572000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My Velocity Theorem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2305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7" grpId="0" build="p" autoUpdateAnimBg="0" advAuto="1000"/>
      <p:bldP spid="36889" grpId="0" animBg="1" autoUpdateAnimBg="0"/>
      <p:bldP spid="36890" grpId="0" animBg="1" autoUpdateAnimBg="0"/>
      <p:bldP spid="12309" grpId="0" animBg="1"/>
      <p:bldP spid="12307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3315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3339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43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44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345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5855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4572000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 only</a:t>
            </a:r>
          </a:p>
        </p:txBody>
      </p:sp>
      <p:sp>
        <p:nvSpPr>
          <p:cNvPr id="35863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sz="quarter"/>
          </p:nvPr>
        </p:nvSpPr>
        <p:spPr>
          <a:xfrm>
            <a:off x="0" y="0"/>
            <a:ext cx="8947150" cy="3371850"/>
          </a:xfrm>
          <a:blipFill rotWithShape="1">
            <a:blip r:embed="rId4"/>
            <a:stretch>
              <a:fillRect l="-1703" t="-723" b="-723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35864" name="AutoShape 2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II only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5865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I, II, and III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5866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I and III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321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3322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3323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3324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3325" name="Oval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3326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3337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8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7" name="Oval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8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3331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32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33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34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9" name="Oval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 autoUpdateAnimBg="0"/>
      <p:bldP spid="35864" grpId="0" animBg="1" autoUpdateAnimBg="0"/>
      <p:bldP spid="35865" grpId="0" animBg="1" autoUpdateAnimBg="0"/>
      <p:bldP spid="35866" grpId="0" animBg="1" autoUpdateAnimBg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4339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4363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67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68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69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2783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2413" y="4570413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I and II</a:t>
            </a:r>
          </a:p>
        </p:txBody>
      </p:sp>
      <p:sp>
        <p:nvSpPr>
          <p:cNvPr id="32792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II and III</a:t>
            </a:r>
          </a:p>
        </p:txBody>
      </p:sp>
      <p:sp>
        <p:nvSpPr>
          <p:cNvPr id="32793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I, II, and III</a:t>
            </a:r>
          </a:p>
        </p:txBody>
      </p:sp>
      <p:sp>
        <p:nvSpPr>
          <p:cNvPr id="32794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I and III</a:t>
            </a:r>
          </a:p>
        </p:txBody>
      </p:sp>
      <p:sp>
        <p:nvSpPr>
          <p:cNvPr id="14345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4346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4347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4348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4349" name="Oval 5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4350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4361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2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1" name="Oval 5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2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4355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56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57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58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3" name="Oval 6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23"/>
              <p:cNvSpPr txBox="1">
                <a:spLocks noChangeArrowheads="1"/>
              </p:cNvSpPr>
              <p:nvPr/>
            </p:nvSpPr>
            <p:spPr bwMode="auto">
              <a:xfrm>
                <a:off x="438150" y="57153"/>
                <a:ext cx="8439150" cy="3443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200" dirty="0"/>
                  <a:t>Question #5...</a:t>
                </a:r>
                <a:r>
                  <a:rPr lang="en-US" sz="3200" b="0" dirty="0"/>
                  <a:t> Which is true? If f is a </a:t>
                </a:r>
                <a:r>
                  <a:rPr lang="en-US" sz="3200" b="0" dirty="0" err="1"/>
                  <a:t>diff’able</a:t>
                </a:r>
                <a:r>
                  <a:rPr lang="en-US" sz="3200" b="0" dirty="0"/>
                  <a:t> function on [</a:t>
                </a:r>
                <a:r>
                  <a:rPr lang="en-US" sz="3200" b="0" dirty="0" err="1"/>
                  <a:t>a,b</a:t>
                </a:r>
                <a:r>
                  <a:rPr lang="en-US" sz="3200" b="0" dirty="0"/>
                  <a:t>], there is a number c in (</a:t>
                </a:r>
                <a:r>
                  <a:rPr lang="en-US" sz="3200" b="0" dirty="0" err="1"/>
                  <a:t>a,b</a:t>
                </a:r>
                <a:r>
                  <a:rPr lang="en-US" sz="3200" b="0" dirty="0"/>
                  <a:t>) such that…</a:t>
                </a:r>
              </a:p>
              <a:p>
                <a:r>
                  <a:rPr lang="en-US" sz="3200" b="0" dirty="0"/>
                  <a:t>      I.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𝑐</m:t>
                    </m:r>
                    <m:r>
                      <a:rPr lang="en-US" sz="3200" b="0" i="1" smtClean="0">
                        <a:latin typeface="Cambria Math"/>
                      </a:rPr>
                      <m:t>)≥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b="0" dirty="0"/>
                  <a:t>for all x in [</a:t>
                </a:r>
                <a:r>
                  <a:rPr lang="en-US" sz="3200" b="0" dirty="0" err="1"/>
                  <a:t>a,b</a:t>
                </a:r>
                <a:r>
                  <a:rPr lang="en-US" sz="3200" b="0" dirty="0"/>
                  <a:t>]</a:t>
                </a:r>
              </a:p>
              <a:p>
                <a:r>
                  <a:rPr lang="en-US" sz="3200" b="0" dirty="0"/>
                  <a:t>     II.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3200" b="0" dirty="0"/>
              </a:p>
              <a:p>
                <a:r>
                  <a:rPr lang="en-US" sz="3200" b="0" dirty="0"/>
                  <a:t>    III.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4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" y="57153"/>
                <a:ext cx="8439150" cy="3443286"/>
              </a:xfrm>
              <a:prstGeom prst="rect">
                <a:avLst/>
              </a:prstGeom>
              <a:blipFill rotWithShape="1">
                <a:blip r:embed="rId9"/>
                <a:stretch>
                  <a:fillRect l="-1879" r="-8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 autoUpdateAnimBg="0"/>
      <p:bldP spid="32792" grpId="0" animBg="1" autoUpdateAnimBg="0"/>
      <p:bldP spid="32793" grpId="0" animBg="1" autoUpdateAnimBg="0"/>
      <p:bldP spid="32794" grpId="0" animBg="1" autoUpdateAnimBg="0"/>
      <p:bldP spid="37" grpId="0"/>
      <p:bldP spid="34" grpId="0" uiExpand="1" build="allAtOnce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5363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5410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3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4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5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6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4831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000">
                <a:solidFill>
                  <a:srgbClr val="FFCC00"/>
                </a:solidFill>
              </a:rPr>
              <a:t>The minimum value of f on [3,7] is 12.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title" sz="quarter"/>
          </p:nvPr>
        </p:nvSpPr>
        <p:spPr>
          <a:xfrm>
            <a:off x="614363" y="0"/>
            <a:ext cx="7772400" cy="2819400"/>
          </a:xfrm>
        </p:spPr>
        <p:txBody>
          <a:bodyPr/>
          <a:lstStyle/>
          <a:p>
            <a:r>
              <a:rPr lang="en-US"/>
              <a:t>Question #6... </a:t>
            </a:r>
            <a:r>
              <a:rPr lang="en-US" sz="3200" b="0"/>
              <a:t>f is continuous and differentiable on the closed interval [3,7]. Which is true?</a:t>
            </a:r>
            <a:br>
              <a:rPr lang="en-US" sz="3200" b="0"/>
            </a:br>
            <a:endParaRPr lang="en-US" sz="3200" b="0"/>
          </a:p>
        </p:txBody>
      </p:sp>
      <p:sp>
        <p:nvSpPr>
          <p:cNvPr id="34840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All are true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4841" name="AutoShape 25">
            <a:hlinkClick r:id="rId3" action="ppaction://hlinksldjump" highlightClick="1"/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blipFill rotWithShape="1">
            <a:blip r:embed="rId5"/>
            <a:stretch>
              <a:fillRect t="-4403" b="-9434"/>
            </a:stretch>
          </a:blip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4842" name="AutoShape 26">
            <a:hlinkClick r:id="rId4" action="ppaction://hlinksldjump" highlightClick="1"/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blipFill rotWithShape="1">
            <a:blip r:embed="rId6"/>
            <a:stretch>
              <a:fillRect b="-11321"/>
            </a:stretch>
          </a:blip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369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5370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5371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5372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5373" name="Oval 5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5374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5408" name="Picture 5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9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5" name="Oval 5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6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5402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03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04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05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Oval 6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2159000"/>
          <a:ext cx="6096000" cy="103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x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f (x)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16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 autoUpdateAnimBg="0"/>
      <p:bldP spid="34839" grpId="0" build="p" autoUpdateAnimBg="0" advAuto="1000"/>
      <p:bldP spid="34840" grpId="0" animBg="1" autoUpdateAnimBg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6387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6411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15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16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17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2783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2413" y="4570413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-9</a:t>
            </a:r>
          </a:p>
        </p:txBody>
      </p:sp>
      <p:sp>
        <p:nvSpPr>
          <p:cNvPr id="32791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sz="quarter"/>
          </p:nvPr>
        </p:nvSpPr>
        <p:spPr>
          <a:xfrm>
            <a:off x="685800" y="533400"/>
            <a:ext cx="7772400" cy="2819400"/>
          </a:xfrm>
          <a:blipFill rotWithShape="1">
            <a:blip r:embed="rId5"/>
            <a:stretch>
              <a:fillRect l="-3216" r="-211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2792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-6</a:t>
            </a:r>
          </a:p>
        </p:txBody>
      </p:sp>
      <p:sp>
        <p:nvSpPr>
          <p:cNvPr id="32793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32794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9</a:t>
            </a:r>
          </a:p>
        </p:txBody>
      </p:sp>
      <p:sp>
        <p:nvSpPr>
          <p:cNvPr id="16393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6394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6395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6396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6397" name="Oval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6398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6409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9" name="Oval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0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6403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04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05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06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01" name="Oval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 autoUpdateAnimBg="0"/>
      <p:bldP spid="32792" grpId="0" animBg="1" autoUpdateAnimBg="0"/>
      <p:bldP spid="32793" grpId="0" animBg="1" autoUpdateAnimBg="0"/>
      <p:bldP spid="32794" grpId="0" animBg="1" autoUpdateAnimBg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7411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7435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9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0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1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8927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None</a:t>
            </a:r>
          </a:p>
        </p:txBody>
      </p:sp>
      <p:sp>
        <p:nvSpPr>
          <p:cNvPr id="38935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sz="quarter"/>
          </p:nvPr>
        </p:nvSpPr>
        <p:spPr>
          <a:xfrm>
            <a:off x="666750" y="285750"/>
            <a:ext cx="7772400" cy="2990850"/>
          </a:xfrm>
          <a:blipFill rotWithShape="1">
            <a:blip r:embed="rId5"/>
            <a:stretch>
              <a:fillRect l="-3137" b="-387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8936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2</a:t>
            </a:r>
          </a:p>
        </p:txBody>
      </p:sp>
      <p:sp>
        <p:nvSpPr>
          <p:cNvPr id="38937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1</a:t>
            </a:r>
          </a:p>
        </p:txBody>
      </p:sp>
      <p:sp>
        <p:nvSpPr>
          <p:cNvPr id="38938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4</a:t>
            </a:r>
          </a:p>
        </p:txBody>
      </p:sp>
      <p:sp>
        <p:nvSpPr>
          <p:cNvPr id="17417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7418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7419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7420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7421" name="Oval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7422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7433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4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3" name="Oval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24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7427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28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29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30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5" name="Oval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7" grpId="0" animBg="1" autoUpdateAnimBg="0"/>
      <p:bldP spid="38936" grpId="0" animBg="1" autoUpdateAnimBg="0"/>
      <p:bldP spid="38937" grpId="0" animBg="1" autoUpdateAnimBg="0"/>
      <p:bldP spid="38938" grpId="0" animBg="1" autoUpdateAnimBg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8435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8459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63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64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65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4831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I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4839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sz="quarter"/>
          </p:nvPr>
        </p:nvSpPr>
        <p:spPr>
          <a:xfrm>
            <a:off x="233363" y="209550"/>
            <a:ext cx="8643937" cy="3222625"/>
          </a:xfrm>
          <a:blipFill rotWithShape="1">
            <a:blip r:embed="rId5"/>
            <a:srcRect/>
            <a:stretch>
              <a:fillRect l="-2468" t="1258" r="-1904" b="-525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4840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I, II, and III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4841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rgbClr val="FFCC00"/>
                </a:solidFill>
              </a:rPr>
              <a:t>I and III</a:t>
            </a:r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34842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rgbClr val="FFCC00"/>
                </a:solidFill>
              </a:rPr>
              <a:t>III</a:t>
            </a:r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18441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8442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8443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8444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8445" name="Oval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8446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8457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7" name="Oval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8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8451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52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53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454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9" name="Oval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 autoUpdateAnimBg="0"/>
      <p:bldP spid="34840" grpId="0" animBg="1" autoUpdateAnimBg="0"/>
      <p:bldP spid="34841" grpId="0" animBg="1" autoUpdateAnimBg="0"/>
      <p:bldP spid="34842" grpId="0" animBg="1" autoUpdateAnimBg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9459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9483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87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88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89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1999" name="AutoShape 15">
            <a:hlinkClick r:id="rId3" action="ppaction://hlinksldjump" highlightClick="1"/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blipFill rotWithShape="1">
            <a:blip r:embed="rId4"/>
            <a:stretch>
              <a:fillRect/>
            </a:stretch>
          </a:blip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2007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sz="quarter"/>
          </p:nvPr>
        </p:nvSpPr>
        <p:spPr>
          <a:xfrm>
            <a:off x="476250" y="400050"/>
            <a:ext cx="8401050" cy="2114550"/>
          </a:xfrm>
          <a:blipFill rotWithShape="1">
            <a:blip r:embed="rId5"/>
            <a:stretch>
              <a:fillRect l="-254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2008" name="AutoShape 24">
            <a:hlinkClick r:id="rId6" action="ppaction://hlinksldjump" highlightClick="1"/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blipFill rotWithShape="1">
            <a:blip r:embed="rId7"/>
            <a:stretch>
              <a:fillRect/>
            </a:stretch>
          </a:blip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2009" name="AutoShape 25">
            <a:hlinkClick r:id="rId6" action="ppaction://hlinksldjump" highlightClick="1"/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blipFill rotWithShape="1">
            <a:blip r:embed="rId8"/>
            <a:stretch>
              <a:fillRect/>
            </a:stretch>
          </a:blip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2010" name="AutoShape 26">
            <a:hlinkClick r:id="rId6" action="ppaction://hlinksldjump" highlightClick="1"/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blipFill rotWithShape="1">
            <a:blip r:embed="rId9"/>
            <a:stretch>
              <a:fillRect/>
            </a:stretch>
          </a:blip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465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9466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9467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9468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9469" name="Oval 5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9470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9481" name="Picture 5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2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1" name="Oval 5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2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9475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76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77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78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3" name="Oval 65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0483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0507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11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12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13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404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2.082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4055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sz="quarter"/>
          </p:nvPr>
        </p:nvSpPr>
        <p:spPr>
          <a:xfrm>
            <a:off x="400050" y="533400"/>
            <a:ext cx="8477250" cy="2762250"/>
          </a:xfrm>
          <a:blipFill rotWithShape="1">
            <a:blip r:embed="rId4"/>
            <a:stretch>
              <a:fillRect l="-2950" t="-4857" r="-3597" b="-1059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4056" name="AutoShape 2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-2.550</a:t>
            </a:r>
            <a:endParaRPr lang="en-US" sz="3600" baseline="30000">
              <a:solidFill>
                <a:srgbClr val="FFCC00"/>
              </a:solidFill>
            </a:endParaRPr>
          </a:p>
        </p:txBody>
      </p:sp>
      <p:sp>
        <p:nvSpPr>
          <p:cNvPr id="44057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-2.082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4058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2.550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0489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0490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0491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0492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0493" name="Oval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0494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0505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5" name="Oval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96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0499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00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01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02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7" name="Oval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 autoUpdateAnimBg="0"/>
      <p:bldP spid="44056" grpId="0" animBg="1" autoUpdateAnimBg="0"/>
      <p:bldP spid="44057" grpId="0" animBg="1" autoUpdateAnimBg="0"/>
      <p:bldP spid="44058" grpId="0" animBg="1" autoUpdateAnimBg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1507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1531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35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36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37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6095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FFCC00"/>
                </a:solidFill>
              </a:rPr>
              <a:t>f cont on (a,b) and diff’able on (a,b)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title" sz="quarter"/>
          </p:nvPr>
        </p:nvSpPr>
        <p:spPr>
          <a:xfrm>
            <a:off x="647700" y="266700"/>
            <a:ext cx="7772400" cy="3181350"/>
          </a:xfrm>
        </p:spPr>
        <p:txBody>
          <a:bodyPr/>
          <a:lstStyle/>
          <a:p>
            <a:r>
              <a:rPr lang="en-US" sz="3600"/>
              <a:t>Question #12... </a:t>
            </a:r>
            <a:r>
              <a:rPr lang="en-US" sz="3600" b="0"/>
              <a:t>To apply Mean Value Theorem to a function f, which of the following is stated correctly?</a:t>
            </a:r>
            <a:endParaRPr lang="en-US" sz="3600" b="0" baseline="30000"/>
          </a:p>
        </p:txBody>
      </p:sp>
      <p:sp>
        <p:nvSpPr>
          <p:cNvPr id="46104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FFCC00"/>
                </a:solidFill>
              </a:rPr>
              <a:t>f cont on [a,b] and diff’able on [a,b]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46105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FFCC00"/>
                </a:solidFill>
              </a:rPr>
              <a:t>f cont on [a,b] and diff’able on (a,b)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46106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>
                <a:solidFill>
                  <a:srgbClr val="FFCC00"/>
                </a:solidFill>
              </a:rPr>
              <a:t>f cont on (a,b) and diff’able on [a,b]</a:t>
            </a:r>
            <a:endParaRPr lang="en-US" sz="2000" baseline="30000">
              <a:solidFill>
                <a:schemeClr val="tx2"/>
              </a:solidFill>
            </a:endParaRPr>
          </a:p>
        </p:txBody>
      </p:sp>
      <p:sp>
        <p:nvSpPr>
          <p:cNvPr id="21513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1514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1515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1516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1517" name="Oval 5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1518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1529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9" name="Oval 5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0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1523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4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5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26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1" name="Oval 6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5" grpId="0" animBg="1" autoUpdateAnimBg="0"/>
      <p:bldP spid="46103" grpId="0" build="p" autoUpdateAnimBg="0" advAuto="1000"/>
      <p:bldP spid="46104" grpId="0" animBg="1" autoUpdateAnimBg="0"/>
      <p:bldP spid="46105" grpId="0" animBg="1" autoUpdateAnimBg="0"/>
      <p:bldP spid="46106" grpId="0" animBg="1" autoUpdateAnimBg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49300"/>
            <a:ext cx="5353050" cy="4737100"/>
          </a:xfrm>
        </p:spPr>
        <p:txBody>
          <a:bodyPr/>
          <a:lstStyle/>
          <a:p>
            <a:pPr algn="ctr"/>
            <a:r>
              <a:rPr lang="en-US" sz="6000"/>
              <a:t>Extrema &amp; MVT</a:t>
            </a:r>
          </a:p>
        </p:txBody>
      </p:sp>
      <p:pic>
        <p:nvPicPr>
          <p:cNvPr id="4100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4" t="16331" r="20840" b="42715"/>
          <a:stretch>
            <a:fillRect/>
          </a:stretch>
        </p:blipFill>
        <p:spPr bwMode="auto">
          <a:xfrm>
            <a:off x="5724525" y="304800"/>
            <a:ext cx="3267075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8"/>
          <p:cNvSpPr txBox="1">
            <a:spLocks noChangeArrowheads="1"/>
          </p:cNvSpPr>
          <p:nvPr/>
        </p:nvSpPr>
        <p:spPr bwMode="auto">
          <a:xfrm>
            <a:off x="5867400" y="230188"/>
            <a:ext cx="327660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l">
              <a:spcBef>
                <a:spcPct val="22000"/>
              </a:spcBef>
            </a:pP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4" action="ppaction://hlinksldjump">
                  <a:snd r:embed="rId5" name="nextquestion.wav"/>
                </a:hlinkClick>
              </a:rPr>
              <a:t>_________________________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6" action="ppaction://hlinksldjump">
                  <a:snd r:embed="rId5" name="nextquestion.wav"/>
                </a:hlinkClick>
              </a:rPr>
              <a:t>_____________________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7" action="ppaction://hlinksldjump">
                  <a:snd r:embed="rId5" name="nextquestion.wav"/>
                </a:hlinkClick>
              </a:rPr>
              <a:t>_____________________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8" action="ppaction://hlinksldjump">
                  <a:snd r:embed="rId5" name="nextquestion.wav"/>
                </a:hlinkClick>
              </a:rPr>
              <a:t>_____________________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9" action="ppaction://hlinksldjump">
                  <a:snd r:embed="rId5" name="nextquestion.wav"/>
                </a:hlinkClick>
              </a:rPr>
              <a:t>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9" action="ppaction://hlinksldjump"/>
              </a:rPr>
              <a:t> </a:t>
            </a: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0" action="ppaction://hlinksldjump">
                  <a:snd r:embed="rId5" name="nextquestion.wav"/>
                </a:hlinkClick>
              </a:rPr>
              <a:t>___________________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1" action="ppaction://hlinksldjump">
                  <a:snd r:embed="rId5" name="nextquestion.wav"/>
                </a:hlinkClick>
              </a:rPr>
              <a:t>__________________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2" action="ppaction://hlinksldjump">
                  <a:snd r:embed="rId5" name="nextquestion.wav"/>
                </a:hlinkClick>
              </a:rPr>
              <a:t>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3" action="ppaction://hlinksldjump">
                  <a:snd r:embed="rId5" name="nextquestion.wav"/>
                </a:hlinkClick>
              </a:rPr>
              <a:t>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4" action="ppaction://hlinksldjump">
                  <a:snd r:embed="rId5" name="nextquestion.wav"/>
                </a:hlinkClick>
              </a:rPr>
              <a:t>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5" action="ppaction://hlinksldjump">
                  <a:snd r:embed="rId5" name="nextquestion.wav"/>
                </a:hlinkClick>
              </a:rPr>
              <a:t>_________________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6" action="ppaction://hlinksldjump">
                  <a:snd r:embed="rId5" name="nextquestion.wav"/>
                </a:hlinkClick>
              </a:rPr>
              <a:t>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7" action="ppaction://hlinksldjump">
                  <a:snd r:embed="rId5" name="nextquestion.wav"/>
                </a:hlinkClick>
              </a:rPr>
              <a:t>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18" action="ppaction://hlinksldjump">
                  <a:snd r:embed="rId5" name="nextquestion.wav"/>
                </a:hlinkClick>
              </a:rPr>
              <a:t>______________</a:t>
            </a: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/>
              </a:rPr>
              <a:t> </a:t>
            </a:r>
          </a:p>
          <a:p>
            <a:pPr algn="l">
              <a:spcBef>
                <a:spcPct val="22000"/>
              </a:spcBef>
            </a:pPr>
            <a:r>
              <a:rPr lang="en-US" sz="1800">
                <a:solidFill>
                  <a:srgbClr val="FF9933"/>
                </a:solidFill>
                <a:latin typeface="Bodoni" pitchFamily="18" charset="0"/>
                <a:hlinkClick r:id="rId3" action="ppaction://hlinksldjump">
                  <a:snd r:embed="rId19" name="lets play.wav"/>
                </a:hlinkClick>
              </a:rPr>
              <a:t>______________</a:t>
            </a:r>
            <a:endParaRPr lang="en-US" sz="1800">
              <a:solidFill>
                <a:srgbClr val="FF9933"/>
              </a:solidFill>
              <a:latin typeface="Bodoni" pitchFamily="18" charset="0"/>
              <a:hlinkClick r:id="rId3" action="ppaction://hlinksldjump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914400" y="5486400"/>
            <a:ext cx="4267200" cy="641350"/>
            <a:chOff x="528" y="3456"/>
            <a:chExt cx="2880" cy="404"/>
          </a:xfrm>
        </p:grpSpPr>
        <p:sp>
          <p:nvSpPr>
            <p:cNvPr id="4103" name="Text Box 60"/>
            <p:cNvSpPr txBox="1">
              <a:spLocks noChangeArrowheads="1"/>
            </p:cNvSpPr>
            <p:nvPr/>
          </p:nvSpPr>
          <p:spPr bwMode="auto">
            <a:xfrm>
              <a:off x="528" y="3456"/>
              <a:ext cx="26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4000" b="1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>
                <a:defRPr sz="4000" b="1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>
                <a:defRPr sz="4000" b="1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>
                <a:defRPr sz="4000" b="1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>
                <a:defRPr sz="4000" b="1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defRPr sz="4000" b="1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defRPr sz="4000" b="1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defRPr sz="4000" b="1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defRPr sz="4000" b="1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Click the appropriate dollar amount at right to proceed to the question</a:t>
              </a:r>
            </a:p>
          </p:txBody>
        </p:sp>
        <p:sp>
          <p:nvSpPr>
            <p:cNvPr id="4104" name="Line 61"/>
            <p:cNvSpPr>
              <a:spLocks noChangeShapeType="1"/>
            </p:cNvSpPr>
            <p:nvPr/>
          </p:nvSpPr>
          <p:spPr bwMode="auto">
            <a:xfrm>
              <a:off x="3120" y="3648"/>
              <a:ext cx="288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2531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2555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59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60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61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404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II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4055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sz="quarter"/>
          </p:nvPr>
        </p:nvSpPr>
        <p:spPr>
          <a:xfrm>
            <a:off x="233363" y="361950"/>
            <a:ext cx="8643937" cy="3138488"/>
          </a:xfrm>
          <a:blipFill rotWithShape="1">
            <a:blip r:embed="rId4"/>
            <a:srcRect/>
            <a:stretch>
              <a:fillRect l="-2468" t="-4058" r="-1622" b="-590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4056" name="AutoShape 2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I and II</a:t>
            </a:r>
            <a:endParaRPr lang="en-US" sz="3600" baseline="30000">
              <a:solidFill>
                <a:srgbClr val="FFCC00"/>
              </a:solidFill>
            </a:endParaRPr>
          </a:p>
        </p:txBody>
      </p:sp>
      <p:sp>
        <p:nvSpPr>
          <p:cNvPr id="44057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None are true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4058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I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2537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2538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2539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2540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2541" name="Oval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2542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2553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4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3" name="Oval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4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2547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48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49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50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5" name="Oval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 autoUpdateAnimBg="0"/>
      <p:bldP spid="44056" grpId="0" animBg="1" autoUpdateAnimBg="0"/>
      <p:bldP spid="44057" grpId="0" animBg="1" autoUpdateAnimBg="0"/>
      <p:bldP spid="44058" grpId="0" animBg="1" autoUpdateAnimBg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3579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83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84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85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0975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-2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0983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sz="quarter"/>
          </p:nvPr>
        </p:nvSpPr>
        <p:spPr>
          <a:xfrm>
            <a:off x="233363" y="419100"/>
            <a:ext cx="8510587" cy="2724150"/>
          </a:xfrm>
          <a:blipFill rotWithShape="1">
            <a:blip r:embed="rId5"/>
            <a:stretch>
              <a:fillRect l="-2507" t="-447" b="-604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0984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0985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0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0986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4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561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3562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3563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3564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3565" name="Oval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3566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3577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8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7" name="Oval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8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3571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72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73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74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9" name="Oval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 autoUpdateAnimBg="0"/>
      <p:bldP spid="40984" grpId="0" animBg="1" autoUpdateAnimBg="0"/>
      <p:bldP spid="40985" grpId="0" animBg="1" autoUpdateAnimBg="0"/>
      <p:bldP spid="40986" grpId="0" animBg="1" autoUpdateAnimBg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24579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24603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07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08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09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45071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0.881</a:t>
            </a:r>
          </a:p>
        </p:txBody>
      </p:sp>
      <p:sp>
        <p:nvSpPr>
          <p:cNvPr id="45079" name="Rectangle 2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533400"/>
            <a:ext cx="7772400" cy="2895600"/>
          </a:xfrm>
        </p:spPr>
        <p:txBody>
          <a:bodyPr/>
          <a:lstStyle/>
          <a:p>
            <a:r>
              <a:rPr lang="en-US" dirty="0"/>
              <a:t>Question #15...</a:t>
            </a:r>
            <a:r>
              <a:rPr lang="en-US" b="0" dirty="0"/>
              <a:t> Let </a:t>
            </a:r>
            <a:r>
              <a:rPr lang="en-US" b="0" i="1" dirty="0"/>
              <a:t>f </a:t>
            </a:r>
            <a:r>
              <a:rPr lang="en-US" b="0" dirty="0"/>
              <a:t>(</a:t>
            </a:r>
            <a:r>
              <a:rPr lang="en-US" b="0" i="1" dirty="0"/>
              <a:t>x</a:t>
            </a:r>
            <a:r>
              <a:rPr lang="en-US" b="0" dirty="0"/>
              <a:t>) = sin </a:t>
            </a:r>
            <a:r>
              <a:rPr lang="en-US" b="0" i="1" dirty="0"/>
              <a:t>x</a:t>
            </a:r>
            <a:r>
              <a:rPr lang="en-US" b="0" dirty="0"/>
              <a:t> on the interval [0, </a:t>
            </a:r>
            <a:r>
              <a:rPr lang="en-US" b="0" dirty="0">
                <a:sym typeface="Symbol" pitchFamily="18" charset="2"/>
              </a:rPr>
              <a:t>/2].  Find the value of </a:t>
            </a:r>
            <a:r>
              <a:rPr lang="en-US" b="0" i="1" dirty="0">
                <a:sym typeface="Symbol" pitchFamily="18" charset="2"/>
              </a:rPr>
              <a:t>c</a:t>
            </a:r>
            <a:r>
              <a:rPr lang="en-US" b="0" dirty="0">
                <a:sym typeface="Symbol" pitchFamily="18" charset="2"/>
              </a:rPr>
              <a:t> that satisfies the Mean Value Theorem on that interval.</a:t>
            </a:r>
            <a:r>
              <a:rPr lang="en-US" dirty="0"/>
              <a:t> </a:t>
            </a:r>
            <a:endParaRPr lang="en-US" sz="4400" b="0" dirty="0"/>
          </a:p>
        </p:txBody>
      </p:sp>
      <p:sp>
        <p:nvSpPr>
          <p:cNvPr id="45080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0.301</a:t>
            </a:r>
          </a:p>
        </p:txBody>
      </p:sp>
      <p:sp>
        <p:nvSpPr>
          <p:cNvPr id="45081" name="AutoShape 2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0.804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5082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C00"/>
                </a:solidFill>
              </a:rPr>
              <a:t>0.637</a:t>
            </a:r>
          </a:p>
        </p:txBody>
      </p:sp>
      <p:sp>
        <p:nvSpPr>
          <p:cNvPr id="24585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24586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24587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24588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24589" name="Oval 5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24590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24601" name="Picture 5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2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1" name="Oval 5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2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24595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96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97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98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3" name="Oval 6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nimBg="1" autoUpdateAnimBg="0"/>
      <p:bldP spid="45079" grpId="0" build="p" autoUpdateAnimBg="0" advAuto="1000"/>
      <p:bldP spid="45080" grpId="0" animBg="1" autoUpdateAnimBg="0"/>
      <p:bldP spid="45081" grpId="0" animBg="1" autoUpdateAnimBg="0"/>
      <p:bldP spid="45082" grpId="0" animBg="1" autoUpdateAnimBg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Phone A Friend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816850" cy="2554288"/>
          </a:xfrm>
        </p:spPr>
        <p:txBody>
          <a:bodyPr/>
          <a:lstStyle/>
          <a:p>
            <a:pPr algn="l"/>
            <a:r>
              <a:rPr lang="en-US" sz="3200"/>
              <a:t>“OK Contestant…Please select a friend to help you with this one.  You have thirty seconds to discuss your options…”</a:t>
            </a:r>
          </a:p>
        </p:txBody>
      </p:sp>
      <p:sp>
        <p:nvSpPr>
          <p:cNvPr id="25604" name="Rectangle 4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257800" y="57150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Return to the Question</a:t>
            </a:r>
          </a:p>
        </p:txBody>
      </p:sp>
      <p:sp>
        <p:nvSpPr>
          <p:cNvPr id="5126" name="Line 19"/>
          <p:cNvSpPr>
            <a:spLocks noChangeShapeType="1"/>
          </p:cNvSpPr>
          <p:nvPr/>
        </p:nvSpPr>
        <p:spPr bwMode="auto">
          <a:xfrm>
            <a:off x="685800" y="1600200"/>
            <a:ext cx="76962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" name="Group 20"/>
          <p:cNvGrpSpPr>
            <a:grpSpLocks/>
          </p:cNvGrpSpPr>
          <p:nvPr/>
        </p:nvGrpSpPr>
        <p:grpSpPr bwMode="auto">
          <a:xfrm>
            <a:off x="6019800" y="533400"/>
            <a:ext cx="2286000" cy="1260475"/>
            <a:chOff x="3792" y="288"/>
            <a:chExt cx="1440" cy="794"/>
          </a:xfrm>
        </p:grpSpPr>
        <p:sp>
          <p:nvSpPr>
            <p:cNvPr id="5128" name="Oval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792" y="288"/>
              <a:ext cx="1440" cy="762"/>
            </a:xfrm>
            <a:prstGeom prst="ellipse">
              <a:avLst/>
            </a:prstGeom>
            <a:solidFill>
              <a:schemeClr val="bg2"/>
            </a:solidFill>
            <a:ln w="571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9" name="Group 14"/>
            <p:cNvGrpSpPr>
              <a:grpSpLocks/>
            </p:cNvGrpSpPr>
            <p:nvPr/>
          </p:nvGrpSpPr>
          <p:grpSpPr bwMode="auto">
            <a:xfrm>
              <a:off x="4216" y="376"/>
              <a:ext cx="741" cy="706"/>
              <a:chOff x="1065" y="2492"/>
              <a:chExt cx="420" cy="400"/>
            </a:xfrm>
          </p:grpSpPr>
          <p:pic>
            <p:nvPicPr>
              <p:cNvPr id="5130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200" y="2496"/>
                <a:ext cx="28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1" name="Freeform 16"/>
              <p:cNvSpPr>
                <a:spLocks/>
              </p:cNvSpPr>
              <p:nvPr/>
            </p:nvSpPr>
            <p:spPr bwMode="auto">
              <a:xfrm rot="2869560" flipH="1" flipV="1">
                <a:off x="889" y="2668"/>
                <a:ext cx="400" cy="47"/>
              </a:xfrm>
              <a:custGeom>
                <a:avLst/>
                <a:gdLst>
                  <a:gd name="T0" fmla="*/ 0 w 3264"/>
                  <a:gd name="T1" fmla="*/ 0 h 336"/>
                  <a:gd name="T2" fmla="*/ 0 w 3264"/>
                  <a:gd name="T3" fmla="*/ 0 h 336"/>
                  <a:gd name="T4" fmla="*/ 0 w 3264"/>
                  <a:gd name="T5" fmla="*/ 0 h 336"/>
                  <a:gd name="T6" fmla="*/ 0 w 3264"/>
                  <a:gd name="T7" fmla="*/ 0 h 336"/>
                  <a:gd name="T8" fmla="*/ 0 w 3264"/>
                  <a:gd name="T9" fmla="*/ 0 h 336"/>
                  <a:gd name="T10" fmla="*/ 0 w 3264"/>
                  <a:gd name="T11" fmla="*/ 0 h 336"/>
                  <a:gd name="T12" fmla="*/ 0 w 3264"/>
                  <a:gd name="T13" fmla="*/ 0 h 336"/>
                  <a:gd name="T14" fmla="*/ 0 w 3264"/>
                  <a:gd name="T15" fmla="*/ 0 h 336"/>
                  <a:gd name="T16" fmla="*/ 0 w 3264"/>
                  <a:gd name="T17" fmla="*/ 0 h 336"/>
                  <a:gd name="T18" fmla="*/ 1 w 3264"/>
                  <a:gd name="T19" fmla="*/ 0 h 336"/>
                  <a:gd name="T20" fmla="*/ 1 w 3264"/>
                  <a:gd name="T21" fmla="*/ 0 h 336"/>
                  <a:gd name="T22" fmla="*/ 1 w 3264"/>
                  <a:gd name="T23" fmla="*/ 0 h 336"/>
                  <a:gd name="T24" fmla="*/ 1 w 3264"/>
                  <a:gd name="T25" fmla="*/ 0 h 3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64"/>
                  <a:gd name="T40" fmla="*/ 0 h 336"/>
                  <a:gd name="T41" fmla="*/ 3264 w 3264"/>
                  <a:gd name="T42" fmla="*/ 336 h 3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64" h="336">
                    <a:moveTo>
                      <a:pt x="0" y="336"/>
                    </a:moveTo>
                    <a:cubicBezTo>
                      <a:pt x="96" y="168"/>
                      <a:pt x="192" y="0"/>
                      <a:pt x="288" y="0"/>
                    </a:cubicBezTo>
                    <a:cubicBezTo>
                      <a:pt x="384" y="0"/>
                      <a:pt x="480" y="336"/>
                      <a:pt x="576" y="336"/>
                    </a:cubicBezTo>
                    <a:cubicBezTo>
                      <a:pt x="672" y="336"/>
                      <a:pt x="776" y="0"/>
                      <a:pt x="864" y="0"/>
                    </a:cubicBezTo>
                    <a:cubicBezTo>
                      <a:pt x="952" y="0"/>
                      <a:pt x="1016" y="336"/>
                      <a:pt x="1104" y="336"/>
                    </a:cubicBezTo>
                    <a:cubicBezTo>
                      <a:pt x="1192" y="336"/>
                      <a:pt x="1304" y="0"/>
                      <a:pt x="1392" y="0"/>
                    </a:cubicBezTo>
                    <a:cubicBezTo>
                      <a:pt x="1480" y="0"/>
                      <a:pt x="1544" y="336"/>
                      <a:pt x="1632" y="336"/>
                    </a:cubicBezTo>
                    <a:cubicBezTo>
                      <a:pt x="1720" y="336"/>
                      <a:pt x="1832" y="0"/>
                      <a:pt x="1920" y="0"/>
                    </a:cubicBezTo>
                    <a:cubicBezTo>
                      <a:pt x="2008" y="0"/>
                      <a:pt x="2072" y="336"/>
                      <a:pt x="2160" y="336"/>
                    </a:cubicBezTo>
                    <a:cubicBezTo>
                      <a:pt x="2248" y="336"/>
                      <a:pt x="2352" y="0"/>
                      <a:pt x="2448" y="0"/>
                    </a:cubicBezTo>
                    <a:cubicBezTo>
                      <a:pt x="2544" y="0"/>
                      <a:pt x="2640" y="336"/>
                      <a:pt x="2736" y="336"/>
                    </a:cubicBezTo>
                    <a:cubicBezTo>
                      <a:pt x="2832" y="336"/>
                      <a:pt x="2936" y="0"/>
                      <a:pt x="3024" y="0"/>
                    </a:cubicBezTo>
                    <a:cubicBezTo>
                      <a:pt x="3112" y="0"/>
                      <a:pt x="3188" y="168"/>
                      <a:pt x="3264" y="33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0"/>
      <p:bldP spid="2560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4400"/>
              <a:t>Ask the Audience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50" y="2551113"/>
            <a:ext cx="7924800" cy="2859087"/>
          </a:xfrm>
        </p:spPr>
        <p:txBody>
          <a:bodyPr/>
          <a:lstStyle/>
          <a:p>
            <a:pPr algn="l"/>
            <a:r>
              <a:rPr lang="en-US" sz="3200"/>
              <a:t>“Audience, we need your help on this one…in a moment, we’ll ask you to indicate, by show of hands, your choice for the correct answer…”</a:t>
            </a:r>
          </a:p>
        </p:txBody>
      </p:sp>
      <p:sp>
        <p:nvSpPr>
          <p:cNvPr id="6149" name="Line 19"/>
          <p:cNvSpPr>
            <a:spLocks noChangeShapeType="1"/>
          </p:cNvSpPr>
          <p:nvPr/>
        </p:nvSpPr>
        <p:spPr bwMode="auto">
          <a:xfrm>
            <a:off x="609600" y="1752600"/>
            <a:ext cx="79248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257800" y="57150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Return to the Question</a:t>
            </a:r>
          </a:p>
        </p:txBody>
      </p:sp>
      <p:grpSp>
        <p:nvGrpSpPr>
          <p:cNvPr id="6151" name="Group 43"/>
          <p:cNvGrpSpPr>
            <a:grpSpLocks/>
          </p:cNvGrpSpPr>
          <p:nvPr/>
        </p:nvGrpSpPr>
        <p:grpSpPr bwMode="auto">
          <a:xfrm>
            <a:off x="6064250" y="595313"/>
            <a:ext cx="2327275" cy="1266825"/>
            <a:chOff x="3820" y="375"/>
            <a:chExt cx="1466" cy="798"/>
          </a:xfrm>
        </p:grpSpPr>
        <p:sp>
          <p:nvSpPr>
            <p:cNvPr id="6152" name="Oval 42"/>
            <p:cNvSpPr>
              <a:spLocks noChangeArrowheads="1"/>
            </p:cNvSpPr>
            <p:nvPr/>
          </p:nvSpPr>
          <p:spPr bwMode="auto">
            <a:xfrm>
              <a:off x="3822" y="384"/>
              <a:ext cx="1446" cy="78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3" name="Group 41"/>
            <p:cNvGrpSpPr>
              <a:grpSpLocks/>
            </p:cNvGrpSpPr>
            <p:nvPr/>
          </p:nvGrpSpPr>
          <p:grpSpPr bwMode="auto">
            <a:xfrm>
              <a:off x="3820" y="375"/>
              <a:ext cx="1466" cy="798"/>
              <a:chOff x="3820" y="375"/>
              <a:chExt cx="1411" cy="768"/>
            </a:xfrm>
          </p:grpSpPr>
          <p:grpSp>
            <p:nvGrpSpPr>
              <p:cNvPr id="6154" name="Group 27"/>
              <p:cNvGrpSpPr>
                <a:grpSpLocks/>
              </p:cNvGrpSpPr>
              <p:nvPr/>
            </p:nvGrpSpPr>
            <p:grpSpPr bwMode="auto">
              <a:xfrm>
                <a:off x="3989" y="533"/>
                <a:ext cx="1076" cy="534"/>
                <a:chOff x="3122" y="2628"/>
                <a:chExt cx="622" cy="300"/>
              </a:xfrm>
            </p:grpSpPr>
            <p:sp>
              <p:nvSpPr>
                <p:cNvPr id="6156" name="AutoShape 28"/>
                <p:cNvSpPr>
                  <a:spLocks noChangeArrowheads="1"/>
                </p:cNvSpPr>
                <p:nvPr/>
              </p:nvSpPr>
              <p:spPr bwMode="auto">
                <a:xfrm flipV="1">
                  <a:off x="3549" y="2722"/>
                  <a:ext cx="195" cy="178"/>
                </a:xfrm>
                <a:prstGeom prst="flowChartOffpage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7" name="AutoShape 29"/>
                <p:cNvSpPr>
                  <a:spLocks noChangeArrowheads="1"/>
                </p:cNvSpPr>
                <p:nvPr/>
              </p:nvSpPr>
              <p:spPr bwMode="auto">
                <a:xfrm flipV="1">
                  <a:off x="3122" y="2722"/>
                  <a:ext cx="196" cy="178"/>
                </a:xfrm>
                <a:prstGeom prst="flowChartOffpage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8" name="AutoShape 30"/>
                <p:cNvSpPr>
                  <a:spLocks noChangeArrowheads="1"/>
                </p:cNvSpPr>
                <p:nvPr/>
              </p:nvSpPr>
              <p:spPr bwMode="auto">
                <a:xfrm flipV="1">
                  <a:off x="3330" y="2736"/>
                  <a:ext cx="201" cy="192"/>
                </a:xfrm>
                <a:prstGeom prst="flowChartOffpageConnector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9" name="Oval 31"/>
                <p:cNvSpPr>
                  <a:spLocks noChangeArrowheads="1"/>
                </p:cNvSpPr>
                <p:nvPr/>
              </p:nvSpPr>
              <p:spPr bwMode="auto">
                <a:xfrm>
                  <a:off x="3167" y="2628"/>
                  <a:ext cx="101" cy="88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0" name="Oval 32"/>
                <p:cNvSpPr>
                  <a:spLocks noChangeArrowheads="1"/>
                </p:cNvSpPr>
                <p:nvPr/>
              </p:nvSpPr>
              <p:spPr bwMode="auto">
                <a:xfrm>
                  <a:off x="3587" y="2631"/>
                  <a:ext cx="102" cy="88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Oval 33"/>
                <p:cNvSpPr>
                  <a:spLocks noChangeArrowheads="1"/>
                </p:cNvSpPr>
                <p:nvPr/>
              </p:nvSpPr>
              <p:spPr bwMode="auto">
                <a:xfrm>
                  <a:off x="3378" y="2640"/>
                  <a:ext cx="102" cy="94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55" name="Oval 34">
                <a:hlinkClick r:id="rId3" action="ppaction://hlinksldjump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20" y="375"/>
                <a:ext cx="1411" cy="768"/>
              </a:xfrm>
              <a:prstGeom prst="ellipse">
                <a:avLst/>
              </a:prstGeom>
              <a:noFill/>
              <a:ln w="57150">
                <a:solidFill>
                  <a:srgbClr val="33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ska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0"/>
      <p:bldP spid="2664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z="4800"/>
              <a:t>Fifty - Fifty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010400" cy="2590800"/>
          </a:xfrm>
        </p:spPr>
        <p:txBody>
          <a:bodyPr/>
          <a:lstStyle/>
          <a:p>
            <a:pPr algn="l"/>
            <a:r>
              <a:rPr lang="en-US" sz="3200"/>
              <a:t>You’ve asked that two of the wrong answers be eliminated, leaving you with one wrong answer plus the correct one.</a:t>
            </a:r>
          </a:p>
        </p:txBody>
      </p:sp>
      <p:sp>
        <p:nvSpPr>
          <p:cNvPr id="7173" name="Line 16"/>
          <p:cNvSpPr>
            <a:spLocks noChangeShapeType="1"/>
          </p:cNvSpPr>
          <p:nvPr/>
        </p:nvSpPr>
        <p:spPr bwMode="auto">
          <a:xfrm>
            <a:off x="838200" y="1752600"/>
            <a:ext cx="76200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15">
            <a:hlinkClick r:id="" action="ppaction://hlinkshowjump?jump=nextslide" highlightClick="1">
              <a:snd r:embed="rId2" name="WHOOSH.WAV"/>
            </a:hlinkClick>
          </p:cNvPr>
          <p:cNvSpPr>
            <a:spLocks noChangeArrowheads="1"/>
          </p:cNvSpPr>
          <p:nvPr/>
        </p:nvSpPr>
        <p:spPr bwMode="auto">
          <a:xfrm>
            <a:off x="5638800" y="501650"/>
            <a:ext cx="2590800" cy="1371600"/>
          </a:xfrm>
          <a:prstGeom prst="ellipse">
            <a:avLst/>
          </a:prstGeom>
          <a:solidFill>
            <a:schemeClr val="bg2"/>
          </a:solidFill>
          <a:ln w="57150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50/50</a:t>
            </a:r>
          </a:p>
        </p:txBody>
      </p:sp>
      <p:sp>
        <p:nvSpPr>
          <p:cNvPr id="29713" name="Rectangle 17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5257800" y="57150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Return to the Question</a:t>
            </a: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0"/>
      <p:bldP spid="2971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Correct</a:t>
            </a:r>
          </a:p>
        </p:txBody>
      </p:sp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0" y="247650"/>
            <a:ext cx="9144000" cy="6362700"/>
            <a:chOff x="0" y="926"/>
            <a:chExt cx="5760" cy="2194"/>
          </a:xfrm>
        </p:grpSpPr>
        <p:sp>
          <p:nvSpPr>
            <p:cNvPr id="8199" name="Rectangle 6"/>
            <p:cNvSpPr>
              <a:spLocks noChangeArrowheads="1"/>
            </p:cNvSpPr>
            <p:nvPr/>
          </p:nvSpPr>
          <p:spPr bwMode="auto">
            <a:xfrm>
              <a:off x="0" y="926"/>
              <a:ext cx="5760" cy="2194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Line 7"/>
            <p:cNvSpPr>
              <a:spLocks noChangeShapeType="1"/>
            </p:cNvSpPr>
            <p:nvPr/>
          </p:nvSpPr>
          <p:spPr bwMode="auto">
            <a:xfrm flipH="1">
              <a:off x="0" y="2035"/>
              <a:ext cx="5760" cy="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609600" y="2438400"/>
            <a:ext cx="8102600" cy="2049463"/>
          </a:xfrm>
          <a:prstGeom prst="flowChartPreparation">
            <a:avLst/>
          </a:prstGeom>
          <a:solidFill>
            <a:srgbClr val="00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/>
              <a:t>Correct!</a:t>
            </a:r>
            <a:endParaRPr lang="en-US" sz="7200" b="0">
              <a:latin typeface="Times New Roman" pitchFamily="18" charset="0"/>
            </a:endParaRPr>
          </a:p>
        </p:txBody>
      </p:sp>
      <p:sp>
        <p:nvSpPr>
          <p:cNvPr id="8198" name="Rectangl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0" y="5505450"/>
            <a:ext cx="32004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00CC00"/>
                </a:solidFill>
              </a:rPr>
              <a:t>Proceed to Next Question</a:t>
            </a:r>
          </a:p>
        </p:txBody>
      </p:sp>
    </p:spTree>
  </p:cSld>
  <p:clrMapOvr>
    <a:masterClrMapping/>
  </p:clrMapOvr>
  <p:transition spd="slow" advClick="0">
    <p:dissolve/>
    <p:sndAc>
      <p:stSnd>
        <p:snd r:embed="rId2" name="TAD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Incorrect</a:t>
            </a:r>
          </a:p>
        </p:txBody>
      </p:sp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0" y="228600"/>
            <a:ext cx="9144000" cy="6381750"/>
            <a:chOff x="0" y="926"/>
            <a:chExt cx="5760" cy="2194"/>
          </a:xfrm>
        </p:grpSpPr>
        <p:sp>
          <p:nvSpPr>
            <p:cNvPr id="9223" name="Rectangle 3"/>
            <p:cNvSpPr>
              <a:spLocks noChangeArrowheads="1"/>
            </p:cNvSpPr>
            <p:nvPr/>
          </p:nvSpPr>
          <p:spPr bwMode="auto">
            <a:xfrm>
              <a:off x="0" y="926"/>
              <a:ext cx="5760" cy="2194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Line 4"/>
            <p:cNvSpPr>
              <a:spLocks noChangeShapeType="1"/>
            </p:cNvSpPr>
            <p:nvPr/>
          </p:nvSpPr>
          <p:spPr bwMode="auto">
            <a:xfrm flipH="1">
              <a:off x="0" y="2035"/>
              <a:ext cx="5760" cy="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438400"/>
            <a:ext cx="8102600" cy="2049463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/>
              <a:t>Sorry, That’s Incorrect</a:t>
            </a:r>
          </a:p>
        </p:txBody>
      </p:sp>
      <p:sp>
        <p:nvSpPr>
          <p:cNvPr id="9222" name="Rectangle 9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3048000" y="5524500"/>
            <a:ext cx="3441700" cy="892175"/>
          </a:xfrm>
          <a:prstGeom prst="rect">
            <a:avLst/>
          </a:prstGeom>
          <a:solidFill>
            <a:schemeClr val="bg2"/>
          </a:solidFill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CC00"/>
                </a:solidFill>
              </a:rPr>
              <a:t>Return to the Question</a:t>
            </a:r>
          </a:p>
        </p:txBody>
      </p:sp>
    </p:spTree>
  </p:cSld>
  <p:clrMapOvr>
    <a:masterClrMapping/>
  </p:clrMapOvr>
  <p:transition spd="slow" advClick="0">
    <p:dissolve/>
    <p:sndAc>
      <p:stSnd>
        <p:snd r:embed="rId2" name="alarm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0243" name="Group 78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0269" name="Rectangle 79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Line 80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81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AutoShape 8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73" name="AutoShape 8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74" name="AutoShape 84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75" name="AutoShape 85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0501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1063" y="455136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rgbClr val="FFCC00"/>
                </a:solidFill>
              </a:rPr>
              <a:t>c = -7, 2</a:t>
            </a:r>
            <a:endParaRPr lang="en-US" sz="2200" baseline="30000">
              <a:solidFill>
                <a:srgbClr val="FFCC00"/>
              </a:solidFill>
            </a:endParaRPr>
          </a:p>
        </p:txBody>
      </p:sp>
      <p:sp>
        <p:nvSpPr>
          <p:cNvPr id="20524" name="AutoShape 4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rgbClr val="FFCC00"/>
                </a:solidFill>
              </a:rPr>
              <a:t>c = 0</a:t>
            </a:r>
            <a:endParaRPr lang="en-US" sz="3600" baseline="30000">
              <a:solidFill>
                <a:srgbClr val="FFCC00"/>
              </a:solidFill>
            </a:endParaRPr>
          </a:p>
        </p:txBody>
      </p:sp>
      <p:sp>
        <p:nvSpPr>
          <p:cNvPr id="20525" name="AutoShape 4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C00"/>
                </a:solidFill>
              </a:rPr>
              <a:t>c = -2, 7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0526" name="AutoShape 4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4950" y="45497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rgbClr val="FFCC00"/>
                </a:solidFill>
              </a:rPr>
              <a:t>c = 0, -7, -2</a:t>
            </a:r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10249" name="Oval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0250" name="Group 59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0267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8" name="Freeform 57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1" name="Oval 1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60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0253" name="Text Box 61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0254" name="Text Box 62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0255" name="Text Box 63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grpSp>
        <p:nvGrpSpPr>
          <p:cNvPr id="10256" name="Group 74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0261" name="AutoShape 66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2" name="AutoShape 67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3" name="AutoShape 68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4" name="Oval 70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Oval 71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Oval 73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7" name="Oval 7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59" name="Object 91"/>
          <p:cNvGraphicFramePr>
            <a:graphicFrameLocks noChangeAspect="1"/>
          </p:cNvGraphicFramePr>
          <p:nvPr/>
        </p:nvGraphicFramePr>
        <p:xfrm>
          <a:off x="0" y="0"/>
          <a:ext cx="2952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ps Publishing Equation" r:id="rId9" imgW="291973" imgH="393529" progId="Equation">
                  <p:embed/>
                </p:oleObj>
              </mc:Choice>
              <mc:Fallback>
                <p:oleObj name="ips Publishing Equation" r:id="rId9" imgW="291973" imgH="393529" progId="Equation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952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3"/>
              <p:cNvSpPr txBox="1">
                <a:spLocks noChangeArrowheads="1"/>
              </p:cNvSpPr>
              <p:nvPr/>
            </p:nvSpPr>
            <p:spPr bwMode="auto">
              <a:xfrm>
                <a:off x="302419" y="323850"/>
                <a:ext cx="8539162" cy="2952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dirty="0"/>
                  <a:t>Question #1...</a:t>
                </a:r>
                <a:r>
                  <a:rPr lang="en-US" sz="3600" b="0" dirty="0"/>
                  <a:t> Find the critical point(s) for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−28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19" y="323850"/>
                <a:ext cx="8539162" cy="2952750"/>
              </a:xfrm>
              <a:prstGeom prst="rect">
                <a:avLst/>
              </a:prstGeom>
              <a:blipFill rotWithShape="1">
                <a:blip r:embed="rId12"/>
                <a:stretch>
                  <a:fillRect l="-2571" r="-1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 autoUpdateAnimBg="0"/>
      <p:bldP spid="20524" grpId="0" animBg="1" autoUpdateAnimBg="0"/>
      <p:bldP spid="20525" grpId="0" animBg="1" autoUpdateAnimBg="0"/>
      <p:bldP spid="20526" grpId="0" animBg="1" autoUpdateAnimBg="0"/>
      <p:bldP spid="35" grpId="0"/>
      <p:bldP spid="36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800" b="0">
                <a:solidFill>
                  <a:srgbClr val="808080"/>
                </a:solidFill>
              </a:rPr>
              <a:t>Template by Bill Arcuri, WCSD</a:t>
            </a:r>
          </a:p>
        </p:txBody>
      </p:sp>
      <p:grpSp>
        <p:nvGrpSpPr>
          <p:cNvPr id="11267" name="Group 66"/>
          <p:cNvGrpSpPr>
            <a:grpSpLocks/>
          </p:cNvGrpSpPr>
          <p:nvPr/>
        </p:nvGrpSpPr>
        <p:grpSpPr bwMode="auto">
          <a:xfrm>
            <a:off x="0" y="3500438"/>
            <a:ext cx="9144000" cy="3128962"/>
            <a:chOff x="0" y="2349"/>
            <a:chExt cx="5760" cy="1971"/>
          </a:xfrm>
        </p:grpSpPr>
        <p:sp>
          <p:nvSpPr>
            <p:cNvPr id="11291" name="Rectangle 67"/>
            <p:cNvSpPr>
              <a:spLocks noChangeArrowheads="1"/>
            </p:cNvSpPr>
            <p:nvPr/>
          </p:nvSpPr>
          <p:spPr bwMode="auto">
            <a:xfrm>
              <a:off x="0" y="2349"/>
              <a:ext cx="5760" cy="1971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292929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Line 68"/>
            <p:cNvSpPr>
              <a:spLocks noChangeShapeType="1"/>
            </p:cNvSpPr>
            <p:nvPr/>
          </p:nvSpPr>
          <p:spPr bwMode="auto">
            <a:xfrm>
              <a:off x="0" y="331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Line 69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AutoShape 7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7" y="3023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95" name="AutoShape 71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3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96" name="AutoShape 72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48" y="3690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97" name="AutoShape 73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956" y="3022"/>
              <a:ext cx="2688" cy="576"/>
            </a:xfrm>
            <a:prstGeom prst="flowChartPreparation">
              <a:avLst/>
            </a:prstGeom>
            <a:solidFill>
              <a:schemeClr val="bg1"/>
            </a:soli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4831" name="AutoShap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363" y="4570413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abs max @ x = 0</a:t>
            </a:r>
            <a:endParaRPr lang="en-US" sz="2400" baseline="30000">
              <a:solidFill>
                <a:srgbClr val="FFC000"/>
              </a:solidFill>
            </a:endParaRPr>
          </a:p>
        </p:txBody>
      </p:sp>
      <p:sp>
        <p:nvSpPr>
          <p:cNvPr id="34839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 sz="quarter"/>
          </p:nvPr>
        </p:nvSpPr>
        <p:spPr>
          <a:xfrm>
            <a:off x="685800" y="533400"/>
            <a:ext cx="7772400" cy="2819400"/>
          </a:xfrm>
          <a:blipFill rotWithShape="1">
            <a:blip r:embed="rId5"/>
            <a:stretch>
              <a:fillRect l="-282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34840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075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>
                <a:solidFill>
                  <a:srgbClr val="FFC000"/>
                </a:solidFill>
              </a:rPr>
              <a:t>rel max @ x = -5, rel min @x = -7</a:t>
            </a:r>
          </a:p>
        </p:txBody>
      </p:sp>
      <p:sp>
        <p:nvSpPr>
          <p:cNvPr id="34841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9950" y="562927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rel max @ x = 5, rel min @x = 7</a:t>
            </a:r>
          </a:p>
        </p:txBody>
      </p:sp>
      <p:sp>
        <p:nvSpPr>
          <p:cNvPr id="34842" name="AutoShape 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92650" y="4568825"/>
            <a:ext cx="4267200" cy="914400"/>
          </a:xfrm>
          <a:prstGeom prst="flowChartPreparation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abs max @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x = 5, x = 7</a:t>
            </a:r>
          </a:p>
        </p:txBody>
      </p:sp>
      <p:sp>
        <p:nvSpPr>
          <p:cNvPr id="11273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A</a:t>
            </a:r>
            <a:endParaRPr lang="en-US" sz="2800"/>
          </a:p>
        </p:txBody>
      </p:sp>
      <p:sp>
        <p:nvSpPr>
          <p:cNvPr id="11274" name="Text Box 35"/>
          <p:cNvSpPr txBox="1">
            <a:spLocks noChangeArrowheads="1"/>
          </p:cNvSpPr>
          <p:nvPr/>
        </p:nvSpPr>
        <p:spPr bwMode="auto">
          <a:xfrm>
            <a:off x="6096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C</a:t>
            </a:r>
            <a:endParaRPr lang="en-US" sz="2800"/>
          </a:p>
        </p:txBody>
      </p:sp>
      <p:sp>
        <p:nvSpPr>
          <p:cNvPr id="11275" name="Text Box 36"/>
          <p:cNvSpPr txBox="1">
            <a:spLocks noChangeArrowheads="1"/>
          </p:cNvSpPr>
          <p:nvPr/>
        </p:nvSpPr>
        <p:spPr bwMode="auto">
          <a:xfrm>
            <a:off x="5105400" y="57912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D</a:t>
            </a:r>
            <a:endParaRPr lang="en-US" sz="2800"/>
          </a:p>
        </p:txBody>
      </p:sp>
      <p:sp>
        <p:nvSpPr>
          <p:cNvPr id="11276" name="Text Box 37"/>
          <p:cNvSpPr txBox="1">
            <a:spLocks noChangeArrowheads="1"/>
          </p:cNvSpPr>
          <p:nvPr/>
        </p:nvSpPr>
        <p:spPr bwMode="auto">
          <a:xfrm>
            <a:off x="5105400" y="48006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en-US" sz="2800">
                <a:solidFill>
                  <a:srgbClr val="FFCC00"/>
                </a:solidFill>
              </a:rPr>
              <a:t>B</a:t>
            </a:r>
            <a:endParaRPr lang="en-US" sz="2800"/>
          </a:p>
        </p:txBody>
      </p:sp>
      <p:sp>
        <p:nvSpPr>
          <p:cNvPr id="11277" name="Oval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50/50</a:t>
            </a:r>
          </a:p>
        </p:txBody>
      </p:sp>
      <p:grpSp>
        <p:nvGrpSpPr>
          <p:cNvPr id="11278" name="Group 54"/>
          <p:cNvGrpSpPr>
            <a:grpSpLocks/>
          </p:cNvGrpSpPr>
          <p:nvPr/>
        </p:nvGrpSpPr>
        <p:grpSpPr bwMode="auto">
          <a:xfrm>
            <a:off x="1981200" y="3810000"/>
            <a:ext cx="666750" cy="635000"/>
            <a:chOff x="1065" y="2492"/>
            <a:chExt cx="420" cy="400"/>
          </a:xfrm>
        </p:grpSpPr>
        <p:pic>
          <p:nvPicPr>
            <p:cNvPr id="11289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200" y="2496"/>
              <a:ext cx="2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Freeform 56"/>
            <p:cNvSpPr>
              <a:spLocks/>
            </p:cNvSpPr>
            <p:nvPr/>
          </p:nvSpPr>
          <p:spPr bwMode="auto">
            <a:xfrm rot="2869560" flipH="1" flipV="1">
              <a:off x="889" y="2668"/>
              <a:ext cx="400" cy="47"/>
            </a:xfrm>
            <a:custGeom>
              <a:avLst/>
              <a:gdLst>
                <a:gd name="T0" fmla="*/ 0 w 3264"/>
                <a:gd name="T1" fmla="*/ 0 h 336"/>
                <a:gd name="T2" fmla="*/ 0 w 3264"/>
                <a:gd name="T3" fmla="*/ 0 h 336"/>
                <a:gd name="T4" fmla="*/ 0 w 3264"/>
                <a:gd name="T5" fmla="*/ 0 h 336"/>
                <a:gd name="T6" fmla="*/ 0 w 3264"/>
                <a:gd name="T7" fmla="*/ 0 h 336"/>
                <a:gd name="T8" fmla="*/ 0 w 3264"/>
                <a:gd name="T9" fmla="*/ 0 h 336"/>
                <a:gd name="T10" fmla="*/ 0 w 3264"/>
                <a:gd name="T11" fmla="*/ 0 h 336"/>
                <a:gd name="T12" fmla="*/ 0 w 3264"/>
                <a:gd name="T13" fmla="*/ 0 h 336"/>
                <a:gd name="T14" fmla="*/ 0 w 3264"/>
                <a:gd name="T15" fmla="*/ 0 h 336"/>
                <a:gd name="T16" fmla="*/ 0 w 3264"/>
                <a:gd name="T17" fmla="*/ 0 h 336"/>
                <a:gd name="T18" fmla="*/ 1 w 3264"/>
                <a:gd name="T19" fmla="*/ 0 h 336"/>
                <a:gd name="T20" fmla="*/ 1 w 3264"/>
                <a:gd name="T21" fmla="*/ 0 h 336"/>
                <a:gd name="T22" fmla="*/ 1 w 3264"/>
                <a:gd name="T23" fmla="*/ 0 h 336"/>
                <a:gd name="T24" fmla="*/ 1 w 3264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64"/>
                <a:gd name="T40" fmla="*/ 0 h 336"/>
                <a:gd name="T41" fmla="*/ 3264 w 3264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64" h="336">
                  <a:moveTo>
                    <a:pt x="0" y="336"/>
                  </a:moveTo>
                  <a:cubicBezTo>
                    <a:pt x="96" y="168"/>
                    <a:pt x="192" y="0"/>
                    <a:pt x="288" y="0"/>
                  </a:cubicBezTo>
                  <a:cubicBezTo>
                    <a:pt x="384" y="0"/>
                    <a:pt x="480" y="336"/>
                    <a:pt x="576" y="336"/>
                  </a:cubicBezTo>
                  <a:cubicBezTo>
                    <a:pt x="672" y="336"/>
                    <a:pt x="776" y="0"/>
                    <a:pt x="864" y="0"/>
                  </a:cubicBezTo>
                  <a:cubicBezTo>
                    <a:pt x="952" y="0"/>
                    <a:pt x="1016" y="336"/>
                    <a:pt x="1104" y="336"/>
                  </a:cubicBezTo>
                  <a:cubicBezTo>
                    <a:pt x="1192" y="336"/>
                    <a:pt x="1304" y="0"/>
                    <a:pt x="1392" y="0"/>
                  </a:cubicBezTo>
                  <a:cubicBezTo>
                    <a:pt x="1480" y="0"/>
                    <a:pt x="1544" y="336"/>
                    <a:pt x="1632" y="336"/>
                  </a:cubicBezTo>
                  <a:cubicBezTo>
                    <a:pt x="1720" y="336"/>
                    <a:pt x="1832" y="0"/>
                    <a:pt x="1920" y="0"/>
                  </a:cubicBezTo>
                  <a:cubicBezTo>
                    <a:pt x="2008" y="0"/>
                    <a:pt x="2072" y="336"/>
                    <a:pt x="2160" y="336"/>
                  </a:cubicBezTo>
                  <a:cubicBezTo>
                    <a:pt x="2248" y="336"/>
                    <a:pt x="2352" y="0"/>
                    <a:pt x="2448" y="0"/>
                  </a:cubicBezTo>
                  <a:cubicBezTo>
                    <a:pt x="2544" y="0"/>
                    <a:pt x="2640" y="336"/>
                    <a:pt x="2736" y="336"/>
                  </a:cubicBezTo>
                  <a:cubicBezTo>
                    <a:pt x="2832" y="336"/>
                    <a:pt x="2936" y="0"/>
                    <a:pt x="3024" y="0"/>
                  </a:cubicBezTo>
                  <a:cubicBezTo>
                    <a:pt x="3112" y="0"/>
                    <a:pt x="3188" y="168"/>
                    <a:pt x="3264" y="33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9" name="Oval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0" name="Group 58"/>
          <p:cNvGrpSpPr>
            <a:grpSpLocks/>
          </p:cNvGrpSpPr>
          <p:nvPr/>
        </p:nvGrpSpPr>
        <p:grpSpPr bwMode="auto">
          <a:xfrm>
            <a:off x="3209925" y="3879850"/>
            <a:ext cx="987425" cy="476250"/>
            <a:chOff x="3122" y="2628"/>
            <a:chExt cx="622" cy="300"/>
          </a:xfrm>
        </p:grpSpPr>
        <p:sp>
          <p:nvSpPr>
            <p:cNvPr id="11283" name="AutoShape 59"/>
            <p:cNvSpPr>
              <a:spLocks noChangeArrowheads="1"/>
            </p:cNvSpPr>
            <p:nvPr/>
          </p:nvSpPr>
          <p:spPr bwMode="auto">
            <a:xfrm flipV="1">
              <a:off x="3549" y="2722"/>
              <a:ext cx="195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84" name="AutoShape 60"/>
            <p:cNvSpPr>
              <a:spLocks noChangeArrowheads="1"/>
            </p:cNvSpPr>
            <p:nvPr/>
          </p:nvSpPr>
          <p:spPr bwMode="auto">
            <a:xfrm flipV="1">
              <a:off x="3122" y="2722"/>
              <a:ext cx="196" cy="178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85" name="AutoShape 61"/>
            <p:cNvSpPr>
              <a:spLocks noChangeArrowheads="1"/>
            </p:cNvSpPr>
            <p:nvPr/>
          </p:nvSpPr>
          <p:spPr bwMode="auto">
            <a:xfrm flipV="1">
              <a:off x="3330" y="2736"/>
              <a:ext cx="201" cy="192"/>
            </a:xfrm>
            <a:prstGeom prst="flowChartOffpageConnector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86" name="Oval 62"/>
            <p:cNvSpPr>
              <a:spLocks noChangeArrowheads="1"/>
            </p:cNvSpPr>
            <p:nvPr/>
          </p:nvSpPr>
          <p:spPr bwMode="auto">
            <a:xfrm>
              <a:off x="3167" y="2628"/>
              <a:ext cx="101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Oval 63"/>
            <p:cNvSpPr>
              <a:spLocks noChangeArrowheads="1"/>
            </p:cNvSpPr>
            <p:nvPr/>
          </p:nvSpPr>
          <p:spPr bwMode="auto">
            <a:xfrm>
              <a:off x="3587" y="2631"/>
              <a:ext cx="102" cy="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Oval 64"/>
            <p:cNvSpPr>
              <a:spLocks noChangeArrowheads="1"/>
            </p:cNvSpPr>
            <p:nvPr/>
          </p:nvSpPr>
          <p:spPr bwMode="auto">
            <a:xfrm>
              <a:off x="3378" y="2640"/>
              <a:ext cx="102" cy="9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1" name="Oval 6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54350" y="3738563"/>
            <a:ext cx="1295400" cy="685800"/>
          </a:xfrm>
          <a:prstGeom prst="ellips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610600" y="272415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sz="40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sz="4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sz="4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sz="4000" b="1">
                <a:solidFill>
                  <a:schemeClr val="bg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inki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 autoUpdateAnimBg="0"/>
      <p:bldP spid="34840" grpId="0" animBg="1" autoUpdateAnimBg="0"/>
      <p:bldP spid="34841" grpId="0" animBg="1" autoUpdateAnimBg="0"/>
      <p:bldP spid="34842" grpId="0" animBg="1" autoUpdateAnimBg="0"/>
      <p:bldP spid="33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9933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805</Words>
  <Application>Microsoft Office PowerPoint</Application>
  <PresentationFormat>On-screen Show (4:3)</PresentationFormat>
  <Paragraphs>226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Bodoni</vt:lpstr>
      <vt:lpstr>Cambria Math</vt:lpstr>
      <vt:lpstr>Times New Roman</vt:lpstr>
      <vt:lpstr>Default Design</vt:lpstr>
      <vt:lpstr>ips Publishing Equation</vt:lpstr>
      <vt:lpstr>Who Wants to Be a Millionaire?</vt:lpstr>
      <vt:lpstr>Extrema &amp; MVT</vt:lpstr>
      <vt:lpstr>Phone A Friend</vt:lpstr>
      <vt:lpstr>Ask the Audience</vt:lpstr>
      <vt:lpstr>Fifty - Fifty</vt:lpstr>
      <vt:lpstr>Correct</vt:lpstr>
      <vt:lpstr>Incorrect</vt:lpstr>
      <vt:lpstr>PowerPoint Presentation</vt:lpstr>
      <vt:lpstr> </vt:lpstr>
      <vt:lpstr>Question #3... MVT stands for </vt:lpstr>
      <vt:lpstr> </vt:lpstr>
      <vt:lpstr>PowerPoint Presentation</vt:lpstr>
      <vt:lpstr>Question #6... f is continuous and differentiable on the closed interval [3,7]. Which is true? </vt:lpstr>
      <vt:lpstr> </vt:lpstr>
      <vt:lpstr> </vt:lpstr>
      <vt:lpstr> </vt:lpstr>
      <vt:lpstr> </vt:lpstr>
      <vt:lpstr> </vt:lpstr>
      <vt:lpstr>Question #12... To apply Mean Value Theorem to a function f, which of the following is stated correctly?</vt:lpstr>
      <vt:lpstr> </vt:lpstr>
      <vt:lpstr> </vt:lpstr>
      <vt:lpstr>Question #15... Let f (x) = sin x on the interval [0, /2].  Find the value of c that satisfies the Mean Value Theorem on that interval. 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wcsd</dc:creator>
  <cp:lastModifiedBy>Barbara Kane</cp:lastModifiedBy>
  <cp:revision>104</cp:revision>
  <dcterms:created xsi:type="dcterms:W3CDTF">2000-09-01T19:51:19Z</dcterms:created>
  <dcterms:modified xsi:type="dcterms:W3CDTF">2023-10-03T18:05:32Z</dcterms:modified>
</cp:coreProperties>
</file>