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v" ContentType="video/x-ms-wmv"/>
  <Default Extension="xml" ContentType="application/xml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320" r:id="rId4"/>
    <p:sldId id="282" r:id="rId5"/>
    <p:sldId id="299" r:id="rId6"/>
    <p:sldId id="257" r:id="rId7"/>
    <p:sldId id="258" r:id="rId8"/>
    <p:sldId id="304" r:id="rId9"/>
    <p:sldId id="271" r:id="rId10"/>
    <p:sldId id="305" r:id="rId11"/>
    <p:sldId id="265" r:id="rId12"/>
    <p:sldId id="306" r:id="rId13"/>
    <p:sldId id="260" r:id="rId14"/>
    <p:sldId id="307" r:id="rId15"/>
    <p:sldId id="269" r:id="rId16"/>
    <p:sldId id="308" r:id="rId17"/>
    <p:sldId id="267" r:id="rId18"/>
    <p:sldId id="309" r:id="rId19"/>
    <p:sldId id="275" r:id="rId20"/>
    <p:sldId id="310" r:id="rId21"/>
    <p:sldId id="288" r:id="rId22"/>
    <p:sldId id="311" r:id="rId23"/>
    <p:sldId id="296" r:id="rId24"/>
    <p:sldId id="312" r:id="rId25"/>
    <p:sldId id="294" r:id="rId26"/>
    <p:sldId id="313" r:id="rId27"/>
    <p:sldId id="273" r:id="rId28"/>
    <p:sldId id="314" r:id="rId29"/>
    <p:sldId id="277" r:id="rId30"/>
    <p:sldId id="315" r:id="rId31"/>
    <p:sldId id="279" r:id="rId32"/>
    <p:sldId id="316" r:id="rId33"/>
    <p:sldId id="263" r:id="rId34"/>
    <p:sldId id="317" r:id="rId35"/>
    <p:sldId id="303" r:id="rId36"/>
    <p:sldId id="318" r:id="rId37"/>
    <p:sldId id="319" r:id="rId38"/>
    <p:sldId id="261" r:id="rId39"/>
    <p:sldId id="28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B17"/>
    <a:srgbClr val="9A0000"/>
    <a:srgbClr val="7A0000"/>
    <a:srgbClr val="C49500"/>
    <a:srgbClr val="E2AC00"/>
    <a:srgbClr val="DAA600"/>
    <a:srgbClr val="AC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" autoAdjust="0"/>
    <p:restoredTop sz="94676" autoAdjust="0"/>
  </p:normalViewPr>
  <p:slideViewPr>
    <p:cSldViewPr>
      <p:cViewPr varScale="1">
        <p:scale>
          <a:sx n="77" d="100"/>
          <a:sy n="77" d="100"/>
        </p:scale>
        <p:origin x="12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8T13:30:5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CD7B-74A4-4452-A27F-5D1D13B6A7E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5CA1-A5AD-4009-A554-1A115BB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CD7B-74A4-4452-A27F-5D1D13B6A7E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5CA1-A5AD-4009-A554-1A115BB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CD7B-74A4-4452-A27F-5D1D13B6A7E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5CA1-A5AD-4009-A554-1A115BB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6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CD7B-74A4-4452-A27F-5D1D13B6A7E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5CA1-A5AD-4009-A554-1A115BB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1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CD7B-74A4-4452-A27F-5D1D13B6A7E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5CA1-A5AD-4009-A554-1A115BB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3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CD7B-74A4-4452-A27F-5D1D13B6A7E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5CA1-A5AD-4009-A554-1A115BB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0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CD7B-74A4-4452-A27F-5D1D13B6A7E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5CA1-A5AD-4009-A554-1A115BB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CD7B-74A4-4452-A27F-5D1D13B6A7E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5CA1-A5AD-4009-A554-1A115BB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2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CD7B-74A4-4452-A27F-5D1D13B6A7E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5CA1-A5AD-4009-A554-1A115BB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6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CD7B-74A4-4452-A27F-5D1D13B6A7E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5CA1-A5AD-4009-A554-1A115BB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5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CD7B-74A4-4452-A27F-5D1D13B6A7E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5CA1-A5AD-4009-A554-1A115BB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3">
                <a:lumMod val="75000"/>
              </a:schemeClr>
            </a:gs>
            <a:gs pos="69000">
              <a:schemeClr val="accent3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FCD7B-74A4-4452-A27F-5D1D13B6A7E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25CA1-A5AD-4009-A554-1A115BB8C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0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customXml" Target="../ink/ink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40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openxmlformats.org/officeDocument/2006/relationships/hyperlink" Target="http://www.youtube.com/watch?v=xXbF-WaTz2Q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28521"/>
            <a:ext cx="8763000" cy="2209801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accent6">
                    <a:lumMod val="75000"/>
                  </a:schemeClr>
                </a:solidFill>
              </a:rPr>
              <a:t>Name that Series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3358"/>
            <a:ext cx="4800600" cy="13051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95" y="4440027"/>
            <a:ext cx="6298236" cy="121168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0" t="4420" r="26667" b="16821"/>
          <a:stretch/>
        </p:blipFill>
        <p:spPr bwMode="auto">
          <a:xfrm>
            <a:off x="381000" y="3733800"/>
            <a:ext cx="1883735" cy="262414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1847850" cy="24669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S90038862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93" y="6161252"/>
            <a:ext cx="681038" cy="681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−…+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12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38200" y="2819400"/>
                <a:ext cx="7162800" cy="304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b="1" dirty="0"/>
                  <a:t>Answer: 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/>
                      </a:rPr>
                      <m:t>𝒍𝒏</m:t>
                    </m:r>
                    <m:r>
                      <a:rPr lang="en-US" sz="6000" b="1" i="1" smtClean="0">
                        <a:latin typeface="Cambria Math"/>
                      </a:rPr>
                      <m:t> (</m:t>
                    </m:r>
                    <m:r>
                      <a:rPr lang="en-US" sz="6000" b="1" i="1" smtClean="0">
                        <a:latin typeface="Cambria Math"/>
                      </a:rPr>
                      <m:t>𝟏</m:t>
                    </m:r>
                    <m:r>
                      <a:rPr lang="en-US" sz="6000" b="1" i="1" smtClean="0">
                        <a:latin typeface="Cambria Math"/>
                      </a:rPr>
                      <m:t>+</m:t>
                    </m:r>
                    <m:r>
                      <a:rPr lang="en-US" sz="6000" b="1" i="1" smtClean="0">
                        <a:latin typeface="Cambria Math"/>
                      </a:rPr>
                      <m:t>𝒙</m:t>
                    </m:r>
                    <m:r>
                      <a:rPr lang="en-US" sz="6000" b="1" i="1" smtClean="0">
                        <a:latin typeface="Cambria Math"/>
                      </a:rPr>
                      <m:t>)</m:t>
                    </m:r>
                  </m:oMath>
                </a14:m>
                <a:endParaRPr lang="en-US" sz="88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19400"/>
                <a:ext cx="7162800" cy="3048000"/>
              </a:xfrm>
              <a:prstGeom prst="rect">
                <a:avLst/>
              </a:prstGeom>
              <a:blipFill rotWithShape="1">
                <a:blip r:embed="rId2"/>
                <a:stretch>
                  <a:fillRect l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0" y="457200"/>
                <a:ext cx="9067800" cy="2514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−…+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sz="3600" i="1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9067800" cy="2514600"/>
              </a:xfrm>
              <a:prstGeom prst="rect">
                <a:avLst/>
              </a:prstGeom>
              <a:blipFill rotWithShape="1">
                <a:blip r:embed="rId3"/>
                <a:stretch>
                  <a:fillRect b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30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S90038862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93" y="6161252"/>
            <a:ext cx="681038" cy="681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1−</m:t>
                      </m:r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−…+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(−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4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38200" y="2819400"/>
                <a:ext cx="6477000" cy="304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b="1" dirty="0"/>
                  <a:t>Answer: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8800" b="0" i="1" smtClean="0">
                            <a:latin typeface="Cambria Math"/>
                          </a:rPr>
                          <m:t>1+</m:t>
                        </m:r>
                        <m:r>
                          <a:rPr lang="en-US" sz="88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88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19400"/>
                <a:ext cx="6477000" cy="304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152400" y="335507"/>
                <a:ext cx="8839200" cy="2514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60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−…+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(−</m:t>
                          </m:r>
                          <m:r>
                            <a:rPr lang="en-US" sz="3600" i="1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9A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5507"/>
                <a:ext cx="8839200" cy="25146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09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S90038862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93" y="6161252"/>
            <a:ext cx="681038" cy="681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0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3!</m:t>
                          </m:r>
                        </m:den>
                      </m:f>
                      <m:r>
                        <a:rPr lang="en-US" sz="4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5!</m:t>
                          </m:r>
                        </m:den>
                      </m:f>
                      <m:r>
                        <a:rPr lang="en-US" sz="4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−…+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sz="4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8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38200" y="2819400"/>
                <a:ext cx="7162800" cy="304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b="1" dirty="0"/>
                  <a:t>Answer: 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/>
                      </a:rPr>
                      <m:t>𝒔𝒊𝒏</m:t>
                    </m:r>
                    <m:r>
                      <a:rPr lang="en-US" sz="6000" b="1" i="1" smtClean="0">
                        <a:latin typeface="Cambria Math"/>
                      </a:rPr>
                      <m:t> </m:t>
                    </m:r>
                    <m:r>
                      <a:rPr lang="en-US" sz="6000" b="1" i="1" smtClean="0">
                        <a:latin typeface="Cambria Math"/>
                      </a:rPr>
                      <m:t>𝒙</m:t>
                    </m:r>
                  </m:oMath>
                </a14:m>
                <a:endParaRPr lang="en-US" sz="88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19400"/>
                <a:ext cx="7162800" cy="304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0" y="-7961"/>
                <a:ext cx="9144000" cy="3352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3!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5!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−…+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en-US" sz="3600" i="1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9A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7961"/>
                <a:ext cx="9144000" cy="3352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07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S90038862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93" y="6161252"/>
            <a:ext cx="681038" cy="681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0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−…+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sz="4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79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38200" y="2819400"/>
                <a:ext cx="7162800" cy="304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b="1" dirty="0"/>
                  <a:t>Answer: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1" smtClean="0">
                            <a:latin typeface="Cambria Math"/>
                          </a:rPr>
                          <m:t>𝒕𝒂𝒏</m:t>
                        </m:r>
                      </m:e>
                      <m:sup>
                        <m:r>
                          <a:rPr lang="en-US" sz="6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6000" b="1" i="1" smtClean="0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6000" b="1" i="1" smtClean="0">
                        <a:latin typeface="Cambria Math"/>
                      </a:rPr>
                      <m:t>𝒙</m:t>
                    </m:r>
                  </m:oMath>
                </a14:m>
                <a:endParaRPr lang="en-US" sz="88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19400"/>
                <a:ext cx="7162800" cy="304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0" y="381000"/>
                <a:ext cx="9067800" cy="2514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−…+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en-US" sz="3600" i="1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1000"/>
                <a:ext cx="9067800" cy="2514600"/>
              </a:xfrm>
              <a:prstGeom prst="rect">
                <a:avLst/>
              </a:prstGeom>
              <a:blipFill rotWithShape="1">
                <a:blip r:embed="rId3"/>
                <a:stretch>
                  <a:fillRect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97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S90038862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93" y="6161252"/>
            <a:ext cx="681038" cy="681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6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6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(2</m:t>
                              </m:r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3!</m:t>
                          </m:r>
                        </m:den>
                      </m:f>
                      <m:r>
                        <a:rPr lang="en-US" sz="3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(2</m:t>
                              </m:r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5!</m:t>
                          </m:r>
                        </m:den>
                      </m:f>
                      <m:r>
                        <a:rPr lang="en-US" sz="3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−…+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(2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sz="3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(2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3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3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sz="3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3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3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62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38200" y="2819400"/>
                <a:ext cx="7162800" cy="304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b="1" dirty="0"/>
                  <a:t>Answer: 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/>
                      </a:rPr>
                      <m:t>𝒔𝒊𝒏</m:t>
                    </m:r>
                    <m:r>
                      <a:rPr lang="en-US" sz="6000" b="1" i="1" smtClean="0">
                        <a:latin typeface="Cambria Math"/>
                      </a:rPr>
                      <m:t> </m:t>
                    </m:r>
                    <m:r>
                      <a:rPr lang="en-US" sz="6000" b="1" i="1" smtClean="0">
                        <a:latin typeface="Cambria Math"/>
                      </a:rPr>
                      <m:t>𝟐</m:t>
                    </m:r>
                    <m:r>
                      <a:rPr lang="en-US" sz="6000" b="1" i="1" smtClean="0">
                        <a:latin typeface="Cambria Math"/>
                      </a:rPr>
                      <m:t>𝒙</m:t>
                    </m:r>
                  </m:oMath>
                </a14:m>
                <a:endParaRPr lang="en-US" sz="88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19400"/>
                <a:ext cx="7162800" cy="304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0" y="685800"/>
                <a:ext cx="9220200" cy="2514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4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(2</m:t>
                              </m:r>
                              <m:r>
                                <a:rPr lang="en-US" sz="3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3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3!</m:t>
                          </m:r>
                        </m:den>
                      </m:f>
                      <m:r>
                        <a:rPr lang="en-US" sz="3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(2</m:t>
                              </m:r>
                              <m:r>
                                <a:rPr lang="en-US" sz="3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3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5!</m:t>
                          </m:r>
                        </m:den>
                      </m:f>
                      <m:r>
                        <a:rPr lang="en-US" sz="3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−…+</m:t>
                      </m:r>
                      <m:sSup>
                        <m:sSupPr>
                          <m:ctrlPr>
                            <a:rPr lang="en-US" sz="3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sz="3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en-US" sz="3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(2</m:t>
                          </m:r>
                          <m:sSup>
                            <m:sSupPr>
                              <m:ctrlPr>
                                <a:rPr lang="en-US" sz="3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3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3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sz="3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sz="3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3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3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3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3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(2</m:t>
                              </m:r>
                              <m:sSup>
                                <m:sSupPr>
                                  <m:ctrlPr>
                                    <a:rPr lang="en-US" sz="3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3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3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sz="3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3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3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3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3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85800"/>
                <a:ext cx="9220200" cy="2514600"/>
              </a:xfrm>
              <a:prstGeom prst="rect">
                <a:avLst/>
              </a:prstGeom>
              <a:blipFill rotWithShape="1">
                <a:blip r:embed="rId3"/>
                <a:stretch>
                  <a:fillRect b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32781"/>
            <a:ext cx="8763000" cy="685800"/>
          </a:xfrm>
        </p:spPr>
        <p:txBody>
          <a:bodyPr>
            <a:noAutofit/>
          </a:bodyPr>
          <a:lstStyle/>
          <a:p>
            <a:r>
              <a:rPr lang="en-US" b="1" u="sng" dirty="0"/>
              <a:t>Name that Series Rules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0520" y="673147"/>
            <a:ext cx="8763000" cy="5537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/>
              <a:t>All teams will be prepared with their answer on white board, desk, or paper.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/>
              <a:t>Teams will take turns in giving their answer with different players sharing their team’s answer.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/>
              <a:t>5 points earned for correct answer.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dirty="0"/>
              <a:t>A team that incorrectly or does not name the series before the music ends will lose 5 pts. Honor system scoring</a:t>
            </a:r>
          </a:p>
        </p:txBody>
      </p:sp>
      <p:pic>
        <p:nvPicPr>
          <p:cNvPr id="6" name="MS90038862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17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3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S90038862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93" y="6161252"/>
            <a:ext cx="681038" cy="681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1+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2!</m:t>
                          </m:r>
                        </m:den>
                      </m:f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81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38200" y="2819400"/>
                <a:ext cx="6477000" cy="304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b="1" dirty="0"/>
                  <a:t>Answer: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8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8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88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19400"/>
                <a:ext cx="6477000" cy="304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152400" y="685800"/>
                <a:ext cx="8839200" cy="2514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2!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60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85800"/>
                <a:ext cx="8839200" cy="25146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37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S90038862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93" y="6161252"/>
            <a:ext cx="681038" cy="681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1+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−…+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07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38200" y="2819400"/>
                <a:ext cx="6477000" cy="304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b="1" dirty="0"/>
                  <a:t>Answer: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8800" b="0" i="1" smtClean="0">
                            <a:latin typeface="Cambria Math"/>
                          </a:rPr>
                          <m:t>1+2</m:t>
                        </m:r>
                        <m:r>
                          <a:rPr lang="en-US" sz="88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88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19400"/>
                <a:ext cx="6477000" cy="304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533400" y="685800"/>
                <a:ext cx="8229600" cy="2514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−…+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9A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9A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9A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9A0000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9A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85800"/>
                <a:ext cx="8229600" cy="2514600"/>
              </a:xfrm>
              <a:prstGeom prst="rect">
                <a:avLst/>
              </a:prstGeom>
              <a:blipFill rotWithShape="1">
                <a:blip r:embed="rId3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29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S90038862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93" y="6161252"/>
            <a:ext cx="681038" cy="681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1+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2!</m:t>
                          </m:r>
                        </m:den>
                      </m:f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44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38200" y="2819400"/>
                <a:ext cx="6477000" cy="304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b="1" dirty="0"/>
                  <a:t>Answer: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8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8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8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sz="88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19400"/>
                <a:ext cx="6477000" cy="304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152400" y="685800"/>
                <a:ext cx="8839200" cy="2514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6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2!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60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85800"/>
                <a:ext cx="8839200" cy="2514600"/>
              </a:xfrm>
              <a:prstGeom prst="rect">
                <a:avLst/>
              </a:prstGeom>
              <a:blipFill rotWithShape="1">
                <a:blip r:embed="rId3"/>
                <a:stretch>
                  <a:fillRect b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52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S90038862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93" y="6161252"/>
            <a:ext cx="681038" cy="681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0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2!</m:t>
                          </m:r>
                        </m:den>
                      </m:f>
                      <m:r>
                        <a:rPr lang="en-US" sz="4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sz="4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1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38200" y="2819400"/>
                <a:ext cx="6477000" cy="304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b="1" dirty="0"/>
                  <a:t>Answer: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800" b="0" i="1" smtClean="0">
                            <a:latin typeface="Cambria Math"/>
                          </a:rPr>
                          <m:t>𝑥𝑒</m:t>
                        </m:r>
                      </m:e>
                      <m:sup>
                        <m:r>
                          <a:rPr lang="en-US" sz="8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88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19400"/>
                <a:ext cx="6477000" cy="304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152400" y="685800"/>
                <a:ext cx="8839200" cy="2514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2!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85800"/>
                <a:ext cx="8839200" cy="25146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11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S90038862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93" y="6161252"/>
            <a:ext cx="681038" cy="681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2!</m:t>
                          </m:r>
                        </m:den>
                      </m:f>
                      <m:r>
                        <a:rPr lang="en-US" sz="4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4!</m:t>
                          </m:r>
                        </m:den>
                      </m:f>
                      <m:r>
                        <a:rPr lang="en-US" sz="4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−…+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2(</m:t>
                              </m:r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1)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sz="4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2(</m:t>
                                  </m:r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4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1)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04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38200" y="2819400"/>
                <a:ext cx="7162800" cy="304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b="1" dirty="0"/>
                  <a:t>Answer: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6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6000" b="1" i="1" smtClean="0">
                        <a:latin typeface="Cambria Math"/>
                      </a:rPr>
                      <m:t>𝒄𝒐𝒔</m:t>
                    </m:r>
                    <m:r>
                      <a:rPr lang="en-US" sz="6000" b="1" i="1" smtClean="0">
                        <a:latin typeface="Cambria Math"/>
                      </a:rPr>
                      <m:t> </m:t>
                    </m:r>
                    <m:r>
                      <a:rPr lang="en-US" sz="6000" b="1" i="1" smtClean="0">
                        <a:latin typeface="Cambria Math"/>
                      </a:rPr>
                      <m:t>𝒙</m:t>
                    </m:r>
                  </m:oMath>
                </a14:m>
                <a:endParaRPr lang="en-US" sz="88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19400"/>
                <a:ext cx="7162800" cy="304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0" y="685800"/>
                <a:ext cx="9067800" cy="2514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2!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4!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−…+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en-US" sz="3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2(</m:t>
                              </m:r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1)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3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1)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3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85800"/>
                <a:ext cx="9067800" cy="2514600"/>
              </a:xfrm>
              <a:prstGeom prst="rect">
                <a:avLst/>
              </a:prstGeom>
              <a:blipFill>
                <a:blip r:embed="rId3"/>
                <a:stretch>
                  <a:fillRect t="-1214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06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D7D602-EF7E-C122-C77F-25EE55162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900388621[1].wav">
            <a:hlinkClick r:id="" action="ppaction://media"/>
            <a:extLst>
              <a:ext uri="{FF2B5EF4-FFF2-40B4-BE49-F238E27FC236}">
                <a16:creationId xmlns:a16="http://schemas.microsoft.com/office/drawing/2014/main" id="{806B9D7B-04DE-FA16-ED18-135215EA2E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17525"/>
            <a:ext cx="609600" cy="6096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3101C7F-444F-E10A-AEC7-5A70A1F0C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/>
          <a:stretch/>
        </p:blipFill>
        <p:spPr bwMode="auto">
          <a:xfrm>
            <a:off x="276248" y="161492"/>
            <a:ext cx="8591503" cy="585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1EF800-0869-6BFD-921E-68A2DE10C618}"/>
              </a:ext>
            </a:extLst>
          </p:cNvPr>
          <p:cNvSpPr/>
          <p:nvPr/>
        </p:nvSpPr>
        <p:spPr>
          <a:xfrm>
            <a:off x="-76200" y="1859340"/>
            <a:ext cx="3885026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series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935D3-CCDA-B048-2FCD-AE569DB8DE41}"/>
              </a:ext>
            </a:extLst>
          </p:cNvPr>
          <p:cNvCxnSpPr>
            <a:cxnSpLocks/>
          </p:cNvCxnSpPr>
          <p:nvPr/>
        </p:nvCxnSpPr>
        <p:spPr>
          <a:xfrm flipV="1">
            <a:off x="991776" y="3402676"/>
            <a:ext cx="4343400" cy="10062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54B3EC3-748A-4E3A-C927-66D6B5B52914}"/>
                  </a:ext>
                </a:extLst>
              </p14:cNvPr>
              <p14:cNvContentPartPr/>
              <p14:nvPr/>
            </p14:nvContentPartPr>
            <p14:xfrm>
              <a:off x="9800738" y="3915229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54B3EC3-748A-4E3A-C927-66D6B5B529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91738" y="390622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319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S90038862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93" y="6161252"/>
            <a:ext cx="681038" cy="681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−…+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+2</m:t>
                              </m:r>
                            </m:sup>
                          </m:sSup>
                        </m:num>
                        <m:den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sz="4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4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+2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8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38200" y="2819400"/>
                <a:ext cx="7162800" cy="304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b="1" dirty="0"/>
                  <a:t>Answer: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/>
                          </a:rPr>
                          <m:t>𝒕𝒂𝒏</m:t>
                        </m:r>
                      </m:e>
                      <m:sup>
                        <m:r>
                          <a:rPr lang="en-US" sz="6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6000" b="1" i="1" smtClean="0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6000" b="1" i="1" smtClean="0">
                        <a:latin typeface="Cambria Math"/>
                      </a:rPr>
                      <m:t>𝒙</m:t>
                    </m:r>
                  </m:oMath>
                </a14:m>
                <a:endParaRPr lang="en-US" sz="88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19400"/>
                <a:ext cx="7162800" cy="3048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0" y="685800"/>
                <a:ext cx="9067800" cy="2514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−…+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en-US" sz="32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3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3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+2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85800"/>
                <a:ext cx="9067800" cy="25146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30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S90038862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93" y="6161252"/>
            <a:ext cx="681038" cy="681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2!</m:t>
                          </m:r>
                        </m:den>
                      </m:f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48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38200" y="2819400"/>
                <a:ext cx="6477000" cy="304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b="1" dirty="0"/>
                  <a:t>Answer: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8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8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88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19400"/>
                <a:ext cx="6477000" cy="3048000"/>
              </a:xfrm>
              <a:prstGeom prst="rect">
                <a:avLst/>
              </a:prstGeom>
              <a:blipFill rotWithShape="0">
                <a:blip r:embed="rId2"/>
                <a:stretch>
                  <a:fillRect l="-4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152400" y="685800"/>
                <a:ext cx="8839200" cy="2514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60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2!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600" i="1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85800"/>
                <a:ext cx="8839200" cy="25146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66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S90038862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93" y="6161252"/>
            <a:ext cx="681038" cy="681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1−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2!</m:t>
                          </m:r>
                        </m:den>
                      </m:f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4!</m:t>
                          </m:r>
                        </m:den>
                      </m:f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−…+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10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38200" y="2819400"/>
                <a:ext cx="7162800" cy="304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Answer:  </a:t>
                </a:r>
                <a14:m>
                  <m:oMath xmlns:m="http://schemas.openxmlformats.org/officeDocument/2006/math">
                    <m:r>
                      <a:rPr kumimoji="0" lang="en-US" sz="6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j-ea"/>
                        <a:cs typeface="+mj-cs"/>
                      </a:rPr>
                      <m:t>𝒄𝒐𝒔</m:t>
                    </m:r>
                    <m:r>
                      <a:rPr kumimoji="0" lang="en-US" sz="6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j-ea"/>
                        <a:cs typeface="+mj-cs"/>
                      </a:rPr>
                      <m:t> </m:t>
                    </m:r>
                    <m:sSup>
                      <m:sSupPr>
                        <m:ctrlP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j-ea"/>
                            <a:cs typeface="+mj-cs"/>
                          </a:rPr>
                          <m:t>𝒙</m:t>
                        </m:r>
                      </m:e>
                      <m:sup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19400"/>
                <a:ext cx="7162800" cy="3048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0" y="685800"/>
                <a:ext cx="9067800" cy="2514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A0000"/>
                          </a:solidFill>
                          <a:effectLst/>
                          <a:uLnTx/>
                          <a:uFillTx/>
                          <a:latin typeface="Cambria Math"/>
                          <a:ea typeface="+mj-ea"/>
                          <a:cs typeface="+mj-cs"/>
                        </a:rPr>
                        <m:t>1−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  <m:t>2!</m:t>
                          </m:r>
                        </m:den>
                      </m:f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A0000"/>
                          </a:solidFill>
                          <a:effectLst/>
                          <a:uLnTx/>
                          <a:uFillTx/>
                          <a:latin typeface="Cambria Math"/>
                          <a:ea typeface="+mj-ea"/>
                          <a:cs typeface="+mj-cs"/>
                        </a:rPr>
                        <m:t>+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  <m:t>4!</m:t>
                          </m:r>
                        </m:den>
                      </m:f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A0000"/>
                          </a:solidFill>
                          <a:effectLst/>
                          <a:uLnTx/>
                          <a:uFillTx/>
                          <a:latin typeface="Cambria Math"/>
                          <a:ea typeface="+mj-ea"/>
                          <a:cs typeface="+mj-cs"/>
                        </a:rPr>
                        <m:t>−…+</m:t>
                      </m:r>
                      <m:sSup>
                        <m:sSup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pPr>
                        <m:e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  <m:t>(−1)</m:t>
                          </m:r>
                        </m:e>
                        <m:sup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4</m:t>
                              </m:r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dPr>
                            <m:e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2</m:t>
                              </m:r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𝑛</m:t>
                              </m:r>
                            </m:e>
                          </m:d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  <m:t>!</m:t>
                          </m:r>
                        </m:den>
                      </m:f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A0000"/>
                          </a:solidFill>
                          <a:effectLst/>
                          <a:uLnTx/>
                          <a:uFillTx/>
                          <a:latin typeface="Cambria Math"/>
                          <a:ea typeface="+mj-ea"/>
                          <a:cs typeface="+mj-cs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  <m:t>𝑛</m:t>
                          </m:r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  <m:t>=0</m:t>
                          </m:r>
                        </m:sub>
                        <m:sup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j-cs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(−1)</m:t>
                              </m:r>
                            </m:e>
                            <m:sup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A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A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A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  <m:t>4</m:t>
                                  </m:r>
                                  <m: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A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A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A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2</m:t>
                                  </m:r>
                                  <m: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A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85800"/>
                <a:ext cx="9067800" cy="2514600"/>
              </a:xfrm>
              <a:prstGeom prst="rect">
                <a:avLst/>
              </a:prstGeom>
              <a:blipFill>
                <a:blip r:embed="rId3"/>
                <a:stretch>
                  <a:fillRect t="-728" b="-3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7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S90038862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93" y="6161252"/>
            <a:ext cx="681038" cy="681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2</m:t>
                      </m:r>
                      <m:r>
                        <a:rPr kumimoji="0" lang="en-US" sz="3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𝑥</m:t>
                      </m:r>
                      <m:r>
                        <a:rPr kumimoji="0" lang="en-US" sz="3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cs typeface="+mj-cs"/>
                        </a:rPr>
                        <m:t>−</m:t>
                      </m:r>
                      <m:f>
                        <m:fPr>
                          <m:ctrlPr>
                            <a:rPr kumimoji="0" lang="en-US" sz="3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3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kumimoji="0" lang="en-US" sz="3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j-cs"/>
                                </a:rPr>
                                <m:t>(2</m:t>
                              </m:r>
                              <m:r>
                                <a:rPr kumimoji="0" lang="en-US" sz="3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j-cs"/>
                                </a:rPr>
                                <m:t>𝑥</m:t>
                              </m:r>
                              <m:r>
                                <a:rPr kumimoji="0" lang="en-US" sz="3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j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3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j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sz="3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j-cs"/>
                            </a:rPr>
                            <m:t>2</m:t>
                          </m:r>
                        </m:den>
                      </m:f>
                      <m:r>
                        <a:rPr kumimoji="0" lang="en-US" sz="3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cs typeface="+mj-cs"/>
                        </a:rPr>
                        <m:t>+</m:t>
                      </m:r>
                      <m:f>
                        <m:fPr>
                          <m:ctrlPr>
                            <a:rPr kumimoji="0" lang="en-US" sz="3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3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kumimoji="0" lang="en-US" sz="3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j-cs"/>
                                </a:rPr>
                                <m:t>(2</m:t>
                              </m:r>
                              <m:r>
                                <a:rPr kumimoji="0" lang="en-US" sz="3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j-cs"/>
                                </a:rPr>
                                <m:t>𝑥</m:t>
                              </m:r>
                              <m:r>
                                <a:rPr kumimoji="0" lang="en-US" sz="3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j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3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j-cs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0" lang="en-US" sz="3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j-cs"/>
                            </a:rPr>
                            <m:t>3</m:t>
                          </m:r>
                        </m:den>
                      </m:f>
                      <m:r>
                        <a:rPr kumimoji="0" lang="en-US" sz="3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cs typeface="+mj-cs"/>
                        </a:rPr>
                        <m:t>−…+</m:t>
                      </m:r>
                      <m:sSup>
                        <m:sSupPr>
                          <m:ctrlPr>
                            <a:rPr kumimoji="0" lang="en-US" sz="3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pPr>
                        <m:e>
                          <m:r>
                            <a:rPr kumimoji="0" lang="en-US" sz="3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j-cs"/>
                            </a:rPr>
                            <m:t>(−1)</m:t>
                          </m:r>
                        </m:e>
                        <m:sup>
                          <m:r>
                            <a:rPr kumimoji="0" lang="en-US" sz="3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j-cs"/>
                            </a:rPr>
                            <m:t>𝑛</m:t>
                          </m:r>
                          <m:r>
                            <a:rPr kumimoji="0" lang="en-US" sz="3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j-cs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kumimoji="0" lang="en-US" sz="3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3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kumimoji="0" lang="en-US" sz="3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j-cs"/>
                                </a:rPr>
                                <m:t>(2</m:t>
                              </m:r>
                              <m:r>
                                <a:rPr kumimoji="0" lang="en-US" sz="3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j-cs"/>
                                </a:rPr>
                                <m:t>𝑥</m:t>
                              </m:r>
                              <m:r>
                                <a:rPr kumimoji="0" lang="en-US" sz="3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j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3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j-cs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kumimoji="0" lang="en-US" sz="3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j-cs"/>
                            </a:rPr>
                            <m:t>𝑛</m:t>
                          </m:r>
                        </m:den>
                      </m:f>
                      <m:r>
                        <a:rPr kumimoji="0" lang="en-US" sz="3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/>
                          <a:cs typeface="+mj-cs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kumimoji="0" lang="en-US" sz="3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3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j-cs"/>
                            </a:rPr>
                            <m:t>𝑛</m:t>
                          </m:r>
                          <m:r>
                            <a:rPr kumimoji="0" lang="en-US" sz="3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j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j-cs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3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kumimoji="0" lang="en-US" sz="3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j-cs"/>
                                </a:rPr>
                                <m:t>(−1)</m:t>
                              </m:r>
                            </m:e>
                            <m:sup>
                              <m:r>
                                <a:rPr kumimoji="0" lang="en-US" sz="3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j-cs"/>
                                </a:rPr>
                                <m:t>𝑛</m:t>
                              </m:r>
                              <m:r>
                                <a:rPr kumimoji="0" lang="en-US" sz="3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j-cs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kumimoji="0" lang="en-US" sz="3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3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79646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j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79646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j-cs"/>
                                    </a:rPr>
                                    <m:t>(2</m:t>
                                  </m:r>
                                  <m:r>
                                    <a:rPr kumimoji="0" lang="en-US" sz="3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79646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j-cs"/>
                                    </a:rPr>
                                    <m:t>𝑥</m:t>
                                  </m:r>
                                  <m:r>
                                    <a:rPr kumimoji="0" lang="en-US" sz="3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79646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j-cs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kumimoji="0" lang="en-US" sz="3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79646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j-cs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3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j-cs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kumimoji="0" 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Calibri"/>
                  <a:cs typeface="+mj-cs"/>
                </a:endParaRP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4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38200" y="2819400"/>
                <a:ext cx="7162800" cy="304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Answer:  </a:t>
                </a:r>
                <a14:m>
                  <m:oMath xmlns:m="http://schemas.openxmlformats.org/officeDocument/2006/math">
                    <m:r>
                      <a:rPr kumimoji="0" lang="en-US" sz="6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j-ea"/>
                        <a:cs typeface="+mj-cs"/>
                      </a:rPr>
                      <m:t>𝒍𝒏</m:t>
                    </m:r>
                    <m:r>
                      <a:rPr kumimoji="0" lang="en-US" sz="6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j-ea"/>
                        <a:cs typeface="+mj-cs"/>
                      </a:rPr>
                      <m:t> (</m:t>
                    </m:r>
                    <m:r>
                      <a:rPr kumimoji="0" lang="en-US" sz="6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j-ea"/>
                        <a:cs typeface="+mj-cs"/>
                      </a:rPr>
                      <m:t>𝟏</m:t>
                    </m:r>
                    <m:r>
                      <a:rPr kumimoji="0" lang="en-US" sz="6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j-ea"/>
                        <a:cs typeface="+mj-cs"/>
                      </a:rPr>
                      <m:t>+</m:t>
                    </m:r>
                    <m:r>
                      <a:rPr kumimoji="0" lang="en-US" sz="6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𝟐</m:t>
                    </m:r>
                    <m:r>
                      <a:rPr kumimoji="0" lang="en-US" sz="6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j-ea"/>
                        <a:cs typeface="+mj-cs"/>
                      </a:rPr>
                      <m:t>𝒙</m:t>
                    </m:r>
                    <m:r>
                      <a:rPr kumimoji="0" lang="en-US" sz="6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j-ea"/>
                        <a:cs typeface="+mj-cs"/>
                      </a:rPr>
                      <m:t>)</m:t>
                    </m:r>
                  </m:oMath>
                </a14:m>
                <a:endPara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19400"/>
                <a:ext cx="7162800" cy="3048000"/>
              </a:xfrm>
              <a:prstGeom prst="rect">
                <a:avLst/>
              </a:prstGeom>
              <a:blipFill>
                <a:blip r:embed="rId2"/>
                <a:stretch>
                  <a:fillRect l="-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0" y="457200"/>
                <a:ext cx="9067800" cy="2514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A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2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A0000"/>
                          </a:solidFill>
                          <a:effectLst/>
                          <a:uLnTx/>
                          <a:uFillTx/>
                          <a:latin typeface="Cambria Math"/>
                          <a:ea typeface="+mj-ea"/>
                          <a:cs typeface="+mj-cs"/>
                        </a:rPr>
                        <m:t>𝑥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A0000"/>
                          </a:solidFill>
                          <a:effectLst/>
                          <a:uLnTx/>
                          <a:uFillTx/>
                          <a:latin typeface="Cambria Math"/>
                          <a:ea typeface="+mj-ea"/>
                          <a:cs typeface="+mj-cs"/>
                        </a:rPr>
                        <m:t>−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4</m:t>
                              </m:r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  <m:t>2</m:t>
                          </m:r>
                        </m:den>
                      </m:f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A0000"/>
                          </a:solidFill>
                          <a:effectLst/>
                          <a:uLnTx/>
                          <a:uFillTx/>
                          <a:latin typeface="Cambria Math"/>
                          <a:ea typeface="+mj-ea"/>
                          <a:cs typeface="+mj-cs"/>
                        </a:rPr>
                        <m:t>+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8</m:t>
                              </m:r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  <m:t>3</m:t>
                          </m:r>
                        </m:den>
                      </m:f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A0000"/>
                          </a:solidFill>
                          <a:effectLst/>
                          <a:uLnTx/>
                          <a:uFillTx/>
                          <a:latin typeface="Cambria Math"/>
                          <a:ea typeface="+mj-ea"/>
                          <a:cs typeface="+mj-cs"/>
                        </a:rPr>
                        <m:t>−…+</m:t>
                      </m:r>
                      <m:sSup>
                        <m:sSup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pPr>
                        <m:e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  <m:t>(−1)</m:t>
                          </m:r>
                        </m:e>
                        <m:sup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  <m:t>𝑛</m:t>
                          </m:r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A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A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  <m:t>2</m:t>
                                  </m:r>
                                  <m: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A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  <m:t>𝑛</m:t>
                          </m:r>
                        </m:den>
                      </m:f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A0000"/>
                          </a:solidFill>
                          <a:effectLst/>
                          <a:uLnTx/>
                          <a:uFillTx/>
                          <a:latin typeface="Cambria Math"/>
                          <a:ea typeface="+mj-ea"/>
                          <a:cs typeface="+mj-cs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  <m:t>𝑛</m:t>
                          </m:r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j-ea"/>
                              <a:cs typeface="+mj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A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j-cs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(−1)</m:t>
                              </m:r>
                            </m:e>
                            <m:sup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𝑛</m:t>
                              </m:r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A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A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  <m:t>(2</m:t>
                                  </m:r>
                                  <m: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A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𝑥</m:t>
                                  </m:r>
                                  <m: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A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j-ea"/>
                                      <a:cs typeface="+mj-cs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A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j-ea"/>
                                      <a:cs typeface="+mj-cs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A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j-ea"/>
                                  <a:cs typeface="+mj-cs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9067800" cy="2514600"/>
              </a:xfrm>
              <a:prstGeom prst="rect">
                <a:avLst/>
              </a:prstGeom>
              <a:blipFill>
                <a:blip r:embed="rId3"/>
                <a:stretch>
                  <a:fillRect b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69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6417173"/>
            <a:ext cx="491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http://www.youtube.com/watch?v=xXbF-WaTz2Q</a:t>
            </a:r>
            <a:r>
              <a:rPr lang="en-US" dirty="0"/>
              <a:t> </a:t>
            </a:r>
          </a:p>
        </p:txBody>
      </p:sp>
      <p:pic>
        <p:nvPicPr>
          <p:cNvPr id="4" name="9.4.2 Name that Tune Vide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872" y="97098"/>
            <a:ext cx="7689128" cy="615130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/>
          <a:stretch/>
        </p:blipFill>
        <p:spPr bwMode="auto">
          <a:xfrm>
            <a:off x="171497" y="393752"/>
            <a:ext cx="8591503" cy="585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2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47800"/>
            <a:ext cx="8763000" cy="2643479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accent6">
                    <a:lumMod val="75000"/>
                  </a:schemeClr>
                </a:solidFill>
              </a:rPr>
              <a:t>Name that Series is finite </a:t>
            </a:r>
          </a:p>
        </p:txBody>
      </p:sp>
    </p:spTree>
    <p:extLst>
      <p:ext uri="{BB962C8B-B14F-4D97-AF65-F5344CB8AC3E}">
        <p14:creationId xmlns:p14="http://schemas.microsoft.com/office/powerpoint/2010/main" val="345525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1+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2!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3!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68580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MS90038862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93" y="6142843"/>
            <a:ext cx="681038" cy="6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38200" y="2819400"/>
                <a:ext cx="6477000" cy="304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b="1" dirty="0"/>
                  <a:t>Answer: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8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88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19400"/>
                <a:ext cx="6477000" cy="304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152400" y="685800"/>
                <a:ext cx="8839200" cy="2514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60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60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2!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600" i="1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85800"/>
                <a:ext cx="8839200" cy="25146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94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S90038862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93" y="6161252"/>
            <a:ext cx="681038" cy="681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1+</m:t>
                      </m:r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+…+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47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38200" y="2819400"/>
                <a:ext cx="6477000" cy="304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b="1" dirty="0"/>
                  <a:t>Answer: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88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88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88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19400"/>
                <a:ext cx="6477000" cy="304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533400" y="685800"/>
                <a:ext cx="8229600" cy="2514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1+</m:t>
                      </m:r>
                      <m:r>
                        <a:rPr lang="en-US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+…+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9A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85800"/>
                <a:ext cx="8229600" cy="25146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5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S90038862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93" y="6161252"/>
            <a:ext cx="681038" cy="681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1−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2!</m:t>
                          </m:r>
                        </m:den>
                      </m:f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4!</m:t>
                          </m:r>
                        </m:den>
                      </m:f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−…+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38200" y="2819400"/>
                <a:ext cx="7162800" cy="3048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b="1" dirty="0"/>
                  <a:t>Answer: 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/>
                      </a:rPr>
                      <m:t>𝒄𝒐𝒔</m:t>
                    </m:r>
                    <m:r>
                      <a:rPr lang="en-US" sz="6000" b="1" i="1" smtClean="0">
                        <a:latin typeface="Cambria Math"/>
                      </a:rPr>
                      <m:t> </m:t>
                    </m:r>
                    <m:r>
                      <a:rPr lang="en-US" sz="6000" b="1" i="1" smtClean="0">
                        <a:latin typeface="Cambria Math"/>
                      </a:rPr>
                      <m:t>𝒙</m:t>
                    </m:r>
                  </m:oMath>
                </a14:m>
                <a:endParaRPr lang="en-US" sz="88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19400"/>
                <a:ext cx="7162800" cy="304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0" y="685800"/>
                <a:ext cx="9067800" cy="2514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1−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2!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4!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−…+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en-US" sz="3600" i="1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9A0000"/>
                          </a:solidFill>
                          <a:latin typeface="Cambria Math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9A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3600" i="1">
                                  <a:solidFill>
                                    <a:srgbClr val="9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9A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3600" i="1">
                                      <a:solidFill>
                                        <a:srgbClr val="9A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9A0000"/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9A0000"/>
                  </a:solidFill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85800"/>
                <a:ext cx="9067800" cy="2514600"/>
              </a:xfrm>
              <a:prstGeom prst="rect">
                <a:avLst/>
              </a:prstGeom>
              <a:blipFill rotWithShape="1">
                <a:blip r:embed="rId3"/>
                <a:stretch>
                  <a:fillRect t="-728" b="-3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68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507</Words>
  <Application>Microsoft Office PowerPoint</Application>
  <PresentationFormat>On-screen Show (4:3)</PresentationFormat>
  <Paragraphs>60</Paragraphs>
  <Slides>39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Cambria Math</vt:lpstr>
      <vt:lpstr>Office Theme</vt:lpstr>
      <vt:lpstr>Name that Series</vt:lpstr>
      <vt:lpstr>Name that Series Rules</vt:lpstr>
      <vt:lpstr>PowerPoint Presentation</vt:lpstr>
      <vt:lpstr>1+x+x^2/2!+x^3/3!+…+x^n/n!+…=∑_(n=0)^∞▒x^n/n!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Name that Series is finite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that Series</dc:title>
  <dc:creator>Kane</dc:creator>
  <cp:lastModifiedBy>Barbara Kane</cp:lastModifiedBy>
  <cp:revision>51</cp:revision>
  <dcterms:created xsi:type="dcterms:W3CDTF">2014-03-03T03:24:07Z</dcterms:created>
  <dcterms:modified xsi:type="dcterms:W3CDTF">2024-02-28T18:09:29Z</dcterms:modified>
</cp:coreProperties>
</file>