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2" r:id="rId2"/>
    <p:sldId id="264" r:id="rId3"/>
    <p:sldId id="262" r:id="rId4"/>
    <p:sldId id="263" r:id="rId5"/>
    <p:sldId id="266" r:id="rId6"/>
    <p:sldId id="260" r:id="rId7"/>
    <p:sldId id="267" r:id="rId8"/>
    <p:sldId id="257" r:id="rId9"/>
    <p:sldId id="287" r:id="rId10"/>
    <p:sldId id="272" r:id="rId11"/>
    <p:sldId id="271" r:id="rId12"/>
    <p:sldId id="268" r:id="rId13"/>
    <p:sldId id="270" r:id="rId14"/>
    <p:sldId id="283" r:id="rId15"/>
    <p:sldId id="274" r:id="rId16"/>
    <p:sldId id="284" r:id="rId17"/>
    <p:sldId id="277" r:id="rId18"/>
    <p:sldId id="286" r:id="rId19"/>
    <p:sldId id="281" r:id="rId20"/>
    <p:sldId id="279" r:id="rId21"/>
    <p:sldId id="276" r:id="rId22"/>
    <p:sldId id="280" r:id="rId23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3399FF"/>
    <a:srgbClr val="4D4D4D"/>
    <a:srgbClr val="80808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4" d="100"/>
          <a:sy n="94" d="100"/>
        </p:scale>
        <p:origin x="114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4775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5905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218304078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3213" y="533400"/>
            <a:ext cx="1989137" cy="3617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815013" cy="3617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477783854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550" y="2551113"/>
            <a:ext cx="3886200" cy="72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2551113"/>
            <a:ext cx="3886200" cy="72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7550" y="3427413"/>
            <a:ext cx="3886200" cy="72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427413"/>
            <a:ext cx="3886200" cy="72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86572728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849639417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855216244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551113"/>
            <a:ext cx="38862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2551113"/>
            <a:ext cx="38862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177476658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014551438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292167475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491663371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421807490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408493416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551113"/>
            <a:ext cx="792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Style</a:t>
            </a: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19850" y="66294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1500">
        <p:tmplLst>
          <p:tmpl lvl="1">
            <p:tnLst>
              <p:par>
                <p:cTn presetID="22" presetClass="entr" presetSubtype="8" fill="hold" nodeType="afterEffect">
                  <p:stCondLst>
                    <p:cond delay="150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55563" indent="49213" algn="ctr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400" b="1">
          <a:solidFill>
            <a:srgbClr val="FFCC00"/>
          </a:solidFill>
          <a:latin typeface="+mn-lt"/>
          <a:ea typeface="+mn-ea"/>
          <a:cs typeface="+mn-cs"/>
        </a:defRPr>
      </a:lvl1pPr>
      <a:lvl2pPr marL="857250" indent="-28575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800">
          <a:solidFill>
            <a:schemeClr val="tx1"/>
          </a:solidFill>
          <a:latin typeface="+mn-lt"/>
        </a:defRPr>
      </a:lvl2pPr>
      <a:lvl3pPr marL="120015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400">
          <a:solidFill>
            <a:schemeClr val="tx1"/>
          </a:solidFill>
          <a:latin typeface="+mn-lt"/>
        </a:defRPr>
      </a:lvl3pPr>
      <a:lvl4pPr marL="16002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slide" Target="slide6.xml"/><Relationship Id="rId9" Type="http://schemas.openxmlformats.org/officeDocument/2006/relationships/image" Target="../media/image16.png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4.png"/><Relationship Id="rId12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slide" Target="slide5.xml"/><Relationship Id="rId5" Type="http://schemas.openxmlformats.org/officeDocument/2006/relationships/slide" Target="slide7.xml"/><Relationship Id="rId1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3" Type="http://schemas.openxmlformats.org/officeDocument/2006/relationships/slide" Target="slide6.xml"/><Relationship Id="rId7" Type="http://schemas.openxmlformats.org/officeDocument/2006/relationships/image" Target="../media/image29.png"/><Relationship Id="rId12" Type="http://schemas.openxmlformats.org/officeDocument/2006/relationships/slide" Target="slide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5" Type="http://schemas.openxmlformats.org/officeDocument/2006/relationships/image" Target="../media/image21.png"/><Relationship Id="rId10" Type="http://schemas.openxmlformats.org/officeDocument/2006/relationships/image" Target="../media/image2.wmf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image" Target="../media/image35.png"/><Relationship Id="rId12" Type="http://schemas.openxmlformats.org/officeDocument/2006/relationships/image" Target="../media/image2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slide" Target="slide4.xml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slide" Target="slide6.xml"/><Relationship Id="rId9" Type="http://schemas.openxmlformats.org/officeDocument/2006/relationships/image" Target="../media/image39.png"/><Relationship Id="rId1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image" Target="../media/image36.png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5" Type="http://schemas.openxmlformats.org/officeDocument/2006/relationships/slide" Target="slide4.xml"/><Relationship Id="rId10" Type="http://schemas.openxmlformats.org/officeDocument/2006/relationships/image" Target="../media/image43.png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17" Type="http://schemas.openxmlformats.org/officeDocument/2006/relationships/slide" Target="slide10.xml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11" Type="http://schemas.openxmlformats.org/officeDocument/2006/relationships/slide" Target="slide16.xml"/><Relationship Id="rId5" Type="http://schemas.openxmlformats.org/officeDocument/2006/relationships/audio" Target="../media/audio2.wav"/><Relationship Id="rId15" Type="http://schemas.openxmlformats.org/officeDocument/2006/relationships/slide" Target="slide12.xml"/><Relationship Id="rId10" Type="http://schemas.openxmlformats.org/officeDocument/2006/relationships/slide" Target="slide17.xml"/><Relationship Id="rId19" Type="http://schemas.openxmlformats.org/officeDocument/2006/relationships/audio" Target="../media/audio3.wav"/><Relationship Id="rId4" Type="http://schemas.openxmlformats.org/officeDocument/2006/relationships/slide" Target="slide22.xml"/><Relationship Id="rId9" Type="http://schemas.openxmlformats.org/officeDocument/2006/relationships/slide" Target="slide1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45.png"/><Relationship Id="rId15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slide" Target="slide6.xml"/><Relationship Id="rId9" Type="http://schemas.openxmlformats.org/officeDocument/2006/relationships/image" Target="../media/image47.png"/><Relationship Id="rId1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360.png"/><Relationship Id="rId5" Type="http://schemas.openxmlformats.org/officeDocument/2006/relationships/image" Target="../media/image220.png"/><Relationship Id="rId15" Type="http://schemas.openxmlformats.org/officeDocument/2006/relationships/slide" Target="slide4.xml"/><Relationship Id="rId10" Type="http://schemas.openxmlformats.org/officeDocument/2006/relationships/image" Target="../media/image56.png"/><Relationship Id="rId4" Type="http://schemas.openxmlformats.org/officeDocument/2006/relationships/slide" Target="slide6.xml"/><Relationship Id="rId9" Type="http://schemas.openxmlformats.org/officeDocument/2006/relationships/image" Target="../media/image55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.wmf"/><Relationship Id="rId1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12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slide" Target="slide7.xml"/><Relationship Id="rId1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slide" Target="slide7.xml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733800"/>
            <a:ext cx="7772400" cy="1143000"/>
          </a:xfrm>
        </p:spPr>
        <p:txBody>
          <a:bodyPr/>
          <a:lstStyle/>
          <a:p>
            <a:pPr algn="ctr"/>
            <a:r>
              <a:rPr lang="en-US" sz="8000" smtClean="0"/>
              <a:t>Who Wants to Be a Millionaire?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4" t="17316" r="4259" b="65430"/>
          <a:stretch>
            <a:fillRect/>
          </a:stretch>
        </p:blipFill>
        <p:spPr bwMode="auto">
          <a:xfrm>
            <a:off x="3505200" y="457200"/>
            <a:ext cx="2133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int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962900" cy="2952750"/>
          </a:xfrm>
        </p:spPr>
        <p:txBody>
          <a:bodyPr/>
          <a:lstStyle/>
          <a:p>
            <a:r>
              <a:rPr lang="en-US" dirty="0" smtClean="0"/>
              <a:t>Question #3...</a:t>
            </a:r>
            <a:r>
              <a:rPr lang="en-US" sz="3600" b="0" dirty="0" smtClean="0"/>
              <a:t> Using rectangles to estimate the area under a curve from x = a to x = b is </a:t>
            </a:r>
            <a:endParaRPr lang="en-US" b="0" dirty="0" smtClean="0"/>
          </a:p>
        </p:txBody>
      </p:sp>
      <p:grpSp>
        <p:nvGrpSpPr>
          <p:cNvPr id="12292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2315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9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0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1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6889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Some Sum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6890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568825"/>
            <a:ext cx="44196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Triangle Sum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29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229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2297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229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2313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08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10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1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7650" y="561975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Riemann Sum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307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7650" y="457200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Trapezoid Sum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build="p" autoUpdateAnimBg="0" advAuto="1000"/>
      <p:bldP spid="36889" grpId="0" animBg="1" autoUpdateAnimBg="0"/>
      <p:bldP spid="36890" grpId="0" animBg="1" autoUpdateAnimBg="0"/>
      <p:bldP spid="12309" grpId="0" animBg="1"/>
      <p:bldP spid="12307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3315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3339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43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44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45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855" name="AutoShape 1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28600" y="4572000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855" name="AutoShape 15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572000"/>
                <a:ext cx="4267200" cy="914400"/>
              </a:xfrm>
              <a:prstGeom prst="flowChartPreparation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4" name="AutoShape 24">
                <a:hlinkClick r:id="rId6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864" name="AutoShape 24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5" name="AutoShape 25">
                <a:hlinkClick r:id="rId6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865" name="AutoShape 25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6" name="AutoShape 26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866" name="AutoShape 26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1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3322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3323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3324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3325" name="Oval 5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3326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3337" name="Picture 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8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7" name="Oval 5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8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3331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32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3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34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9" name="Oval 6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3"/>
              <p:cNvSpPr txBox="1">
                <a:spLocks noChangeArrowheads="1"/>
              </p:cNvSpPr>
              <p:nvPr/>
            </p:nvSpPr>
            <p:spPr bwMode="auto">
              <a:xfrm>
                <a:off x="302419" y="323850"/>
                <a:ext cx="8539162" cy="295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 smtClean="0"/>
                  <a:t>Question #4...</a:t>
                </a:r>
                <a:r>
                  <a:rPr lang="en-US" sz="3600" b="0" dirty="0" smtClean="0"/>
                  <a:t> The average value of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b="0" dirty="0" smtClean="0"/>
                  <a:t> </a:t>
                </a:r>
                <a:r>
                  <a:rPr lang="en-US" sz="3600" b="0" dirty="0" smtClean="0"/>
                  <a:t>on the interval [0,</a:t>
                </a:r>
                <a:r>
                  <a:rPr lang="en-US" sz="3600" b="0" dirty="0" smtClean="0">
                    <a:sym typeface="Symbol" panose="05050102010706020507" pitchFamily="18" charset="2"/>
                  </a:rPr>
                  <a:t></a:t>
                </a:r>
                <a:r>
                  <a:rPr lang="en-US" sz="3600" b="0" dirty="0" smtClean="0"/>
                  <a:t>] is</a:t>
                </a:r>
              </a:p>
            </p:txBody>
          </p:sp>
        </mc:Choice>
        <mc:Fallback xmlns="">
          <p:sp>
            <p:nvSpPr>
              <p:cNvPr id="37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19" y="323850"/>
                <a:ext cx="8539162" cy="2952750"/>
              </a:xfrm>
              <a:prstGeom prst="rect">
                <a:avLst/>
              </a:prstGeom>
              <a:blipFill rotWithShape="0">
                <a:blip r:embed="rId15"/>
                <a:stretch>
                  <a:fillRect l="-2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 autoUpdateAnimBg="0"/>
      <p:bldP spid="35864" grpId="0" animBg="1" autoUpdateAnimBg="0"/>
      <p:bldP spid="35865" grpId="0" animBg="1" autoUpdateAnimBg="0"/>
      <p:bldP spid="35866" grpId="0" animBg="1" autoUpdateAnimBg="0"/>
      <p:bldP spid="33" grpId="0"/>
      <p:bldP spid="37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4339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4363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7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8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9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2783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2413" y="4570413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4e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2792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0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2793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-4e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279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4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4345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4346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4347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4348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4349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4350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4361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2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2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4355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56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57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58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3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438150" y="57153"/>
                <a:ext cx="8439150" cy="3443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dirty="0" smtClean="0"/>
                  <a:t>Question #5...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" y="57153"/>
                <a:ext cx="8439150" cy="3443286"/>
              </a:xfrm>
              <a:prstGeom prst="rect">
                <a:avLst/>
              </a:prstGeom>
              <a:blipFill rotWithShape="1">
                <a:blip r:embed="rId9"/>
                <a:stretch>
                  <a:fillRect l="-18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92" grpId="0" animBg="1" autoUpdateAnimBg="0"/>
      <p:bldP spid="32793" grpId="0" animBg="1" autoUpdateAnimBg="0"/>
      <p:bldP spid="32794" grpId="0" animBg="1" autoUpdateAnimBg="0"/>
      <p:bldP spid="37" grpId="0"/>
      <p:bldP spid="34" grpId="0" uiExpand="1" build="allAtOnce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5363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5410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4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5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6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483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65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9" name="Rectangle 23"/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14363" y="-209550"/>
                <a:ext cx="7772400" cy="2647950"/>
              </a:xfrm>
            </p:spPr>
            <p:txBody>
              <a:bodyPr/>
              <a:lstStyle/>
              <a:p>
                <a:r>
                  <a:rPr lang="en-US" dirty="0" smtClean="0"/>
                  <a:t>Question #6... </a:t>
                </a:r>
                <a:r>
                  <a:rPr lang="en-US" sz="3200" b="0" dirty="0" smtClean="0"/>
                  <a:t>Use the table below to find a right Riemann approximation with 4 subintervals for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34839" name="Rectangle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14363" y="-209550"/>
                <a:ext cx="7772400" cy="2647950"/>
              </a:xfrm>
              <a:blipFill rotWithShape="1">
                <a:blip r:embed="rId5"/>
                <a:stretch>
                  <a:fillRect l="-2824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4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87.75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5369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5370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5371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5372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5373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5374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5408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9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5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6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5402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03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04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05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14847"/>
              </p:ext>
            </p:extLst>
          </p:nvPr>
        </p:nvGraphicFramePr>
        <p:xfrm>
          <a:off x="1524000" y="2159000"/>
          <a:ext cx="60960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x</a:t>
                      </a:r>
                      <a:endParaRPr lang="en-US" sz="2800" i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f (x)</a:t>
                      </a:r>
                      <a:endParaRPr lang="en-US" sz="2800" i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1700" y="5638800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69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7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1063" y="4569619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67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39" grpId="0" build="p" autoUpdateAnimBg="0" advAuto="1000"/>
      <p:bldP spid="34840" grpId="0" animBg="1" autoUpdateAnimBg="0"/>
      <p:bldP spid="33" grpId="0"/>
      <p:bldP spid="44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6387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6411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15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16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17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783" name="AutoShape 15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52413" y="4570413"/>
                <a:ext cx="4267200" cy="914400"/>
              </a:xfrm>
              <a:prstGeom prst="flowChartPreparation">
                <a:avLst/>
              </a:prstGeom>
              <a:noFill/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783" name="AutoShape 15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413" y="4570413"/>
                <a:ext cx="4267200" cy="914400"/>
              </a:xfrm>
              <a:prstGeom prst="flowChartPreparation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2" name="AutoShape 24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noFill/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792" name="AutoShape 24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3" name="AutoShape 25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noFill/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793" name="AutoShape 25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4" name="AutoShape 26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noFill/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794" name="AutoShape 26">
                <a:hlinkClick r:id="rId9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3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639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639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639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6397" name="Oval 5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639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6409" name="Picture 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9" name="Oval 5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6403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04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05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06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1" name="Oval 6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614363" y="-209550"/>
                <a:ext cx="7772400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kern="0" dirty="0" smtClean="0"/>
                  <a:t>Question #7...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kern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kern="0" smtClean="0">
                            <a:latin typeface="Cambria Math"/>
                          </a:rPr>
                          <m:t>𝒄𝒐𝒔</m:t>
                        </m:r>
                        <m:r>
                          <a:rPr lang="en-US" b="1" i="1" kern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kern="0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kern="0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1" i="1" kern="0" smtClean="0">
                        <a:latin typeface="Cambria Math"/>
                      </a:rPr>
                      <m:t>𝒅𝒙</m:t>
                    </m:r>
                  </m:oMath>
                </a14:m>
                <a:endParaRPr lang="en-US" sz="3200" b="0" kern="0" dirty="0" smtClean="0"/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3" y="-209550"/>
                <a:ext cx="7772400" cy="2647950"/>
              </a:xfrm>
              <a:prstGeom prst="rect">
                <a:avLst/>
              </a:prstGeom>
              <a:blipFill rotWithShape="1">
                <a:blip r:embed="rId15"/>
                <a:stretch>
                  <a:fillRect l="-2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92" grpId="0" animBg="1" autoUpdateAnimBg="0"/>
      <p:bldP spid="32793" grpId="0" animBg="1" autoUpdateAnimBg="0"/>
      <p:bldP spid="32794" grpId="0" animBg="1" autoUpdateAnimBg="0"/>
      <p:bldP spid="33" grpId="0"/>
      <p:bldP spid="3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7411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7435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9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0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1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8927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f(x) is </a:t>
            </a:r>
            <a:r>
              <a:rPr lang="en-US" sz="2400" dirty="0" err="1" smtClean="0">
                <a:solidFill>
                  <a:srgbClr val="FFCC00"/>
                </a:solidFill>
              </a:rPr>
              <a:t>inc</a:t>
            </a:r>
            <a:r>
              <a:rPr lang="en-US" sz="2400" dirty="0" smtClean="0">
                <a:solidFill>
                  <a:srgbClr val="FFCC00"/>
                </a:solidFill>
              </a:rPr>
              <a:t> and concave down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38936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f(x) </a:t>
            </a:r>
            <a:r>
              <a:rPr lang="en-US" sz="2400" dirty="0" smtClean="0">
                <a:solidFill>
                  <a:srgbClr val="FFCC00"/>
                </a:solidFill>
              </a:rPr>
              <a:t>is </a:t>
            </a:r>
            <a:r>
              <a:rPr lang="en-US" sz="2400" dirty="0" err="1" smtClean="0">
                <a:solidFill>
                  <a:srgbClr val="FFCC00"/>
                </a:solidFill>
              </a:rPr>
              <a:t>dec</a:t>
            </a:r>
            <a:r>
              <a:rPr lang="en-US" sz="2400" dirty="0" smtClean="0">
                <a:solidFill>
                  <a:srgbClr val="FFCC00"/>
                </a:solidFill>
              </a:rPr>
              <a:t> and </a:t>
            </a:r>
            <a:r>
              <a:rPr lang="en-US" sz="2400" dirty="0">
                <a:solidFill>
                  <a:srgbClr val="FFCC00"/>
                </a:solidFill>
              </a:rPr>
              <a:t>concave down</a:t>
            </a:r>
          </a:p>
        </p:txBody>
      </p:sp>
      <p:sp>
        <p:nvSpPr>
          <p:cNvPr id="38937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f(x) is </a:t>
            </a:r>
            <a:r>
              <a:rPr lang="en-US" sz="2400" dirty="0" err="1" smtClean="0">
                <a:solidFill>
                  <a:srgbClr val="FFCC00"/>
                </a:solidFill>
              </a:rPr>
              <a:t>dec</a:t>
            </a:r>
            <a:r>
              <a:rPr lang="en-US" sz="2400" dirty="0" smtClean="0">
                <a:solidFill>
                  <a:srgbClr val="FFCC00"/>
                </a:solidFill>
              </a:rPr>
              <a:t> </a:t>
            </a:r>
            <a:r>
              <a:rPr lang="en-US" sz="2400" dirty="0">
                <a:solidFill>
                  <a:srgbClr val="FFCC00"/>
                </a:solidFill>
              </a:rPr>
              <a:t>and concave </a:t>
            </a:r>
            <a:r>
              <a:rPr lang="en-US" sz="2400" dirty="0" smtClean="0">
                <a:solidFill>
                  <a:srgbClr val="FFCC00"/>
                </a:solidFill>
              </a:rPr>
              <a:t>up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38938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f(x) is </a:t>
            </a:r>
            <a:r>
              <a:rPr lang="en-US" sz="2400" dirty="0" err="1">
                <a:solidFill>
                  <a:srgbClr val="FFCC00"/>
                </a:solidFill>
              </a:rPr>
              <a:t>inc</a:t>
            </a:r>
            <a:r>
              <a:rPr lang="en-US" sz="2400" dirty="0">
                <a:solidFill>
                  <a:srgbClr val="FFCC00"/>
                </a:solidFill>
              </a:rPr>
              <a:t> and concave </a:t>
            </a:r>
            <a:r>
              <a:rPr lang="en-US" sz="2400" dirty="0" smtClean="0">
                <a:solidFill>
                  <a:srgbClr val="FFCC00"/>
                </a:solidFill>
              </a:rPr>
              <a:t>up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17417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7419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7420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7421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7422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7433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3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4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7427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8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9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30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5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600075" y="430212"/>
                <a:ext cx="7772400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kern="0" dirty="0" smtClean="0"/>
                  <a:t>Question #8... </a:t>
                </a:r>
                <a:r>
                  <a:rPr lang="en-US" sz="3200" b="0" kern="0" dirty="0" smtClean="0"/>
                  <a:t>Trapezoidal sum </a:t>
                </a:r>
                <a:r>
                  <a:rPr lang="en-US" sz="3200" b="0" kern="0" dirty="0" err="1" smtClean="0"/>
                  <a:t>overapproximates</a:t>
                </a:r>
                <a:r>
                  <a:rPr lang="en-US" sz="3200" b="0" kern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kern="0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b="0" i="1" kern="0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b="0" i="1" kern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kern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kern="0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b="0" kern="0" dirty="0" smtClean="0"/>
                  <a:t> and left Riemann sum </a:t>
                </a:r>
                <a:r>
                  <a:rPr lang="en-US" sz="3200" b="0" kern="0" dirty="0" err="1" smtClean="0"/>
                  <a:t>underapproximates</a:t>
                </a:r>
                <a:r>
                  <a:rPr lang="en-US" sz="3200" b="0" kern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ker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b="0" i="1" ker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b="0" i="1" ker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ker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ker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b="0" kern="0" dirty="0" smtClean="0"/>
                  <a:t>.  Which of the following describes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latin typeface="Cambria Math"/>
                      </a:rPr>
                      <m:t>𝑓</m:t>
                    </m:r>
                    <m:r>
                      <a:rPr lang="en-US" sz="3200" b="0" i="1" kern="0" smtClean="0">
                        <a:latin typeface="Cambria Math"/>
                      </a:rPr>
                      <m:t>(</m:t>
                    </m:r>
                    <m:r>
                      <a:rPr lang="en-US" sz="3200" b="0" i="1" kern="0" smtClean="0">
                        <a:latin typeface="Cambria Math"/>
                      </a:rPr>
                      <m:t>𝑥</m:t>
                    </m:r>
                    <m:r>
                      <a:rPr lang="en-US" sz="3200" b="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kern="0" dirty="0" smtClean="0"/>
                  <a:t>? </a:t>
                </a:r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075" y="430212"/>
                <a:ext cx="7772400" cy="2647950"/>
              </a:xfrm>
              <a:prstGeom prst="rect">
                <a:avLst/>
              </a:prstGeom>
              <a:blipFill rotWithShape="1">
                <a:blip r:embed="rId9"/>
                <a:stretch>
                  <a:fillRect l="-2745" t="-11290" b="-14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 autoUpdateAnimBg="0"/>
      <p:bldP spid="38936" grpId="0" animBg="1" autoUpdateAnimBg="0"/>
      <p:bldP spid="38937" grpId="0" animBg="1" autoUpdateAnimBg="0"/>
      <p:bldP spid="38938" grpId="0" animBg="1" autoUpdateAnimBg="0"/>
      <p:bldP spid="57" grpId="0"/>
      <p:bldP spid="3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8435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8459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63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64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65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831" name="AutoShape 15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8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4831" name="AutoShape 15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840" name="AutoShape 24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8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4840" name="AutoShape 24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841" name="AutoShape 2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6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6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4841" name="AutoShape 25">
                <a:hlinkClick r:id="rId3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842" name="AutoShape 26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6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6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4842" name="AutoShape 26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1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8442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8443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8444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8445" name="Oval 5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8446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8457" name="Picture 5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7" name="Oval 5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8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8451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2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4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Oval 6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614363" y="-209550"/>
                <a:ext cx="7772400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kern="0" dirty="0" smtClean="0"/>
                  <a:t>Question #9...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kern="0" smtClean="0">
                            <a:latin typeface="Cambria Math"/>
                          </a:rPr>
                          <m:t>𝒔𝒊𝒏</m:t>
                        </m:r>
                        <m:r>
                          <a:rPr lang="en-US" b="1" i="1" kern="0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kern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kern="0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kern="0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b="1" i="1" kern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kern="0" dirty="0" smtClean="0"/>
              </a:p>
            </p:txBody>
          </p:sp>
        </mc:Choice>
        <mc:Fallback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3" y="-209550"/>
                <a:ext cx="7772400" cy="2647950"/>
              </a:xfrm>
              <a:prstGeom prst="rect">
                <a:avLst/>
              </a:prstGeom>
              <a:blipFill>
                <a:blip r:embed="rId13"/>
                <a:stretch>
                  <a:fillRect l="-2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40" grpId="0" animBg="1" autoUpdateAnimBg="0"/>
      <p:bldP spid="34841" grpId="0" animBg="1" autoUpdateAnimBg="0"/>
      <p:bldP spid="34842" grpId="0" animBg="1" autoUpdateAnimBg="0"/>
      <p:bldP spid="44" grpId="0"/>
      <p:bldP spid="3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9459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9483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87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88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89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utoShape 26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52413" y="5638800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22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𝟏𝟓</m:t>
                          </m:r>
                        </m:e>
                      </m:rad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AutoShape 26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413" y="5638800"/>
                <a:ext cx="4267200" cy="914400"/>
              </a:xfrm>
              <a:prstGeom prst="flowChartPreparation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26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2013" y="5619750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22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AutoShape 26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2013" y="5619750"/>
                <a:ext cx="4267200" cy="914400"/>
              </a:xfrm>
              <a:prstGeom prst="flowChartPreparation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2013" y="4564856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FFCC00"/>
                </a:solidFill>
              </a:rPr>
              <a:t>0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6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200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FFCC00"/>
                </a:solidFill>
              </a:rPr>
              <a:t>2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9465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9466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9467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FFCC00"/>
                </a:solidFill>
              </a:rPr>
              <a:t>D</a:t>
            </a:r>
            <a:endParaRPr lang="en-US" sz="2800" dirty="0"/>
          </a:p>
        </p:txBody>
      </p:sp>
      <p:sp>
        <p:nvSpPr>
          <p:cNvPr id="19468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FFCC00"/>
                </a:solidFill>
              </a:rPr>
              <a:t>B</a:t>
            </a:r>
            <a:endParaRPr lang="en-US" sz="2800" dirty="0"/>
          </a:p>
        </p:txBody>
      </p:sp>
      <p:sp>
        <p:nvSpPr>
          <p:cNvPr id="19469" name="Oval 5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9470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9481" name="Picture 5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" name="Oval 5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2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9475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6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7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8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" name="Oval 6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614363" y="-209550"/>
                <a:ext cx="7772400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kern="0" dirty="0" smtClean="0"/>
                  <a:t>Question #10... </a:t>
                </a:r>
              </a:p>
              <a:p>
                <a:r>
                  <a:rPr lang="en-US" sz="3200" b="0" kern="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kern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kern="0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kern="0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b="0" i="1" kern="0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kern="0" smtClean="0">
                            <a:latin typeface="Cambria Math"/>
                          </a:rPr>
                          <m:t>+1</m:t>
                        </m:r>
                      </m:sup>
                      <m:e>
                        <m:rad>
                          <m:radPr>
                            <m:ctrlP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0" i="1" kern="0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2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kern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b="0" i="1" kern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kern="0" smtClean="0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e>
                    </m:nary>
                    <m:r>
                      <a:rPr lang="en-US" sz="3200" b="0" i="1" kern="0" smtClean="0">
                        <a:latin typeface="Cambria Math"/>
                      </a:rPr>
                      <m:t>𝑑𝑡</m:t>
                    </m:r>
                  </m:oMath>
                </a14:m>
                <a:r>
                  <a:rPr lang="en-US" sz="3200" b="0" kern="0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kern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kern="0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kern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b="0" i="1" kern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kern="0" dirty="0" smtClean="0"/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3" y="-209550"/>
                <a:ext cx="7772400" cy="2647950"/>
              </a:xfrm>
              <a:prstGeom prst="rect">
                <a:avLst/>
              </a:prstGeom>
              <a:blipFill rotWithShape="0">
                <a:blip r:embed="rId12"/>
                <a:stretch>
                  <a:fillRect l="-2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38" grpId="0" animBg="1" autoUpdateAnimBg="0"/>
      <p:bldP spid="37" grpId="0" animBg="1" autoUpdateAnimBg="0"/>
      <p:bldP spid="36" grpId="0" animBg="1" autoUpdateAnimBg="0"/>
      <p:bldP spid="3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0483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0507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11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12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13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047" name="AutoShape 1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rgbClr val="FFCC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47" name="AutoShape 15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56" name="AutoShape 24">
                <a:hlinkClick r:id="rId6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56" name="AutoShape 24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57" name="AutoShape 25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dirty="0" smtClean="0">
                                      <a:solidFill>
                                        <a:srgbClr val="FFCC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 smtClean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2000" b="1" i="1" dirty="0" smtClean="0">
                                          <a:solidFill>
                                            <a:srgbClr val="FFCC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dirty="0" smtClean="0">
                                          <a:solidFill>
                                            <a:srgbClr val="FFCC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 dirty="0" smtClean="0">
                                          <a:solidFill>
                                            <a:srgbClr val="FFCC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i="1" dirty="0" smtClean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000" b="1" i="1" dirty="0" smtClean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 dirty="0" smtClean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57" name="AutoShape 25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58" name="AutoShape 26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CC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58" name="AutoShape 26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0491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0493" name="Oval 5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0494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0505" name="Picture 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Oval 5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6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0499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00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01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02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7" name="Oval 6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647700" y="266700"/>
                <a:ext cx="7772400" cy="318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600" kern="0" dirty="0" smtClean="0"/>
                  <a:t>Question #11...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kern="0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400" b="1" i="1" kern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 kern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 kern="0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 kern="0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en-US" sz="4400" i="1" kern="0" smtClean="0">
                            <a:latin typeface="Cambria Math"/>
                          </a:rPr>
                          <m:t>𝒅𝒙</m:t>
                        </m:r>
                        <m:r>
                          <a:rPr lang="en-US" sz="4400" i="1" kern="0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sz="4400" b="0" kern="0" baseline="30000" dirty="0" smtClean="0"/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266700"/>
                <a:ext cx="7772400" cy="3181350"/>
              </a:xfrm>
              <a:prstGeom prst="rect">
                <a:avLst/>
              </a:prstGeom>
              <a:blipFill rotWithShape="1">
                <a:blip r:embed="rId15"/>
                <a:stretch>
                  <a:fillRect l="-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 autoUpdateAnimBg="0"/>
      <p:bldP spid="44056" grpId="0" animBg="1" autoUpdateAnimBg="0"/>
      <p:bldP spid="44057" grpId="0" animBg="1" autoUpdateAnimBg="0"/>
      <p:bldP spid="44058" grpId="0" animBg="1" autoUpdateAnimBg="0"/>
      <p:bldP spid="33" grpId="0"/>
      <p:bldP spid="3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1507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1531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35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36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37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095" name="AutoShape 15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095" name="AutoShape 15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3" name="Rectangle 23"/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47700" y="266700"/>
                <a:ext cx="7772400" cy="3181350"/>
              </a:xfrm>
            </p:spPr>
            <p:txBody>
              <a:bodyPr/>
              <a:lstStyle/>
              <a:p>
                <a:r>
                  <a:rPr lang="en-US" sz="3600" dirty="0" smtClean="0"/>
                  <a:t>Question #12...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/>
                          </a:rPr>
                          <m:t>𝒅𝒙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sz="4400" b="0" baseline="30000" dirty="0" smtClean="0"/>
              </a:p>
            </p:txBody>
          </p:sp>
        </mc:Choice>
        <mc:Fallback xmlns="">
          <p:sp>
            <p:nvSpPr>
              <p:cNvPr id="46103" name="Rectangle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47700" y="266700"/>
                <a:ext cx="7772400" cy="3181350"/>
              </a:xfrm>
              <a:blipFill rotWithShape="0">
                <a:blip r:embed="rId7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4" name="AutoShape 24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2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104" name="AutoShape 24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5" name="AutoShape 2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FFCC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105" name="AutoShape 25">
                <a:hlinkClick r:id="rId9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6" name="AutoShape 26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i="1" dirty="0">
                              <a:solidFill>
                                <a:srgbClr val="FFCC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4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106" name="AutoShape 26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151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151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151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1517" name="Oval 5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151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1529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9" name="Oval 5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1523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4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5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6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1" name="Oval 6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 autoUpdateAnimBg="0"/>
      <p:bldP spid="46103" grpId="0" build="p" autoUpdateAnimBg="0" advAuto="1000"/>
      <p:bldP spid="46104" grpId="0" animBg="1" autoUpdateAnimBg="0"/>
      <p:bldP spid="46105" grpId="0" animBg="1" autoUpdateAnimBg="0"/>
      <p:bldP spid="46106" grpId="0" animBg="1" autoUpdateAnimBg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49300"/>
            <a:ext cx="5353050" cy="4737100"/>
          </a:xfrm>
        </p:spPr>
        <p:txBody>
          <a:bodyPr/>
          <a:lstStyle/>
          <a:p>
            <a:pPr algn="ctr"/>
            <a:r>
              <a:rPr lang="en-US" sz="6000" dirty="0" smtClean="0"/>
              <a:t>Anti- derivatives</a:t>
            </a:r>
          </a:p>
        </p:txBody>
      </p:sp>
      <p:pic>
        <p:nvPicPr>
          <p:cNvPr id="4100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4" t="16331" r="20840" b="42715"/>
          <a:stretch>
            <a:fillRect/>
          </a:stretch>
        </p:blipFill>
        <p:spPr bwMode="auto">
          <a:xfrm>
            <a:off x="5724525" y="304800"/>
            <a:ext cx="3267075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8"/>
          <p:cNvSpPr txBox="1">
            <a:spLocks noChangeArrowheads="1"/>
          </p:cNvSpPr>
          <p:nvPr/>
        </p:nvSpPr>
        <p:spPr bwMode="auto">
          <a:xfrm>
            <a:off x="5867400" y="230188"/>
            <a:ext cx="32766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>
              <a:spcBef>
                <a:spcPct val="22000"/>
              </a:spcBef>
            </a:pP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4" action="ppaction://hlinksldjump">
                  <a:snd r:embed="rId5" name="nextquestion.wav"/>
                </a:hlinkClick>
              </a:rPr>
              <a:t>_________________________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6" action="ppaction://hlinksldjump">
                  <a:snd r:embed="rId5" name="nextquestion.wav"/>
                </a:hlinkClick>
              </a:rPr>
              <a:t>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7" action="ppaction://hlinksldjump">
                  <a:snd r:embed="rId5" name="nextquestion.wav"/>
                </a:hlinkClick>
              </a:rPr>
              <a:t>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8" action="ppaction://hlinksldjump">
                  <a:snd r:embed="rId5" name="nextquestion.wav"/>
                </a:hlinkClick>
              </a:rPr>
              <a:t>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9" action="ppaction://hlinksldjump">
                  <a:snd r:embed="rId5" name="nextquestion.wav"/>
                </a:hlinkClick>
              </a:rPr>
              <a:t>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9" action="ppaction://hlinksldjump"/>
              </a:rPr>
              <a:t> </a:t>
            </a: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0" action="ppaction://hlinksldjump">
                  <a:snd r:embed="rId5" name="nextquestion.wav"/>
                </a:hlinkClick>
              </a:rPr>
              <a:t>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1" action="ppaction://hlinksldjump">
                  <a:snd r:embed="rId5" name="nextquestion.wav"/>
                </a:hlinkClick>
              </a:rPr>
              <a:t>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2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3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4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5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6" action="ppaction://hlinksldjump">
                  <a:snd r:embed="rId5" name="nextquestion.wav"/>
                </a:hlinkClick>
              </a:rPr>
              <a:t>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7" action="ppaction://hlinksldjump">
                  <a:snd r:embed="rId5" name="nextquestion.wav"/>
                </a:hlinkClick>
              </a:rPr>
              <a:t>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8" action="ppaction://hlinksldjump">
                  <a:snd r:embed="rId5" name="nextquestion.wav"/>
                </a:hlinkClick>
              </a:rPr>
              <a:t>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>
                  <a:snd r:embed="rId19" name="lets play.wav"/>
                </a:hlinkClick>
              </a:rPr>
              <a:t>______________</a:t>
            </a: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14400" y="5486400"/>
            <a:ext cx="4267200" cy="641350"/>
            <a:chOff x="528" y="3456"/>
            <a:chExt cx="2880" cy="404"/>
          </a:xfrm>
        </p:grpSpPr>
        <p:sp>
          <p:nvSpPr>
            <p:cNvPr id="4103" name="Text Box 60"/>
            <p:cNvSpPr txBox="1">
              <a:spLocks noChangeArrowheads="1"/>
            </p:cNvSpPr>
            <p:nvPr/>
          </p:nvSpPr>
          <p:spPr bwMode="auto">
            <a:xfrm>
              <a:off x="528" y="3456"/>
              <a:ext cx="26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0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40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40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40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40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Click the appropriate dollar amount at right to proceed to the question</a:t>
              </a:r>
            </a:p>
          </p:txBody>
        </p:sp>
        <p:sp>
          <p:nvSpPr>
            <p:cNvPr id="4104" name="Line 61"/>
            <p:cNvSpPr>
              <a:spLocks noChangeShapeType="1"/>
            </p:cNvSpPr>
            <p:nvPr/>
          </p:nvSpPr>
          <p:spPr bwMode="auto">
            <a:xfrm>
              <a:off x="3120" y="3648"/>
              <a:ext cx="288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2531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2555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59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60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61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047" name="AutoShape 1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0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47" name="AutoShape 15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56" name="AutoShape 24">
                <a:hlinkClick r:id="rId6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56" name="AutoShape 24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57" name="AutoShape 25">
                <a:hlinkClick r:id="rId6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57" name="AutoShape 25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58" name="AutoShape 26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C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C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FFCC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058" name="AutoShape 26">
                <a:hlinkClick r:id="rId7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2538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2539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2540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2541" name="Oval 5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2542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2553" name="Picture 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4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3" name="Oval 5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4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2547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48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49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50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5" name="Oval 6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647700" y="266700"/>
                <a:ext cx="7772400" cy="318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600" kern="0" dirty="0" smtClean="0"/>
                  <a:t>Question #13...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kern="0" smtClean="0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0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1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kern="0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kern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  <m:r>
                          <a:rPr lang="en-US" sz="4400" i="1" kern="0" smtClean="0">
                            <a:latin typeface="Cambria Math"/>
                          </a:rPr>
                          <m:t>𝒅𝒙</m:t>
                        </m:r>
                        <m:r>
                          <a:rPr lang="en-US" sz="4400" i="1" kern="0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sz="4400" b="0" kern="0" baseline="30000" dirty="0" smtClean="0"/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266700"/>
                <a:ext cx="7772400" cy="3181350"/>
              </a:xfrm>
              <a:prstGeom prst="rect">
                <a:avLst/>
              </a:prstGeom>
              <a:blipFill rotWithShape="0">
                <a:blip r:embed="rId15"/>
                <a:stretch>
                  <a:fillRect l="-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 autoUpdateAnimBg="0"/>
      <p:bldP spid="44056" grpId="0" animBg="1" autoUpdateAnimBg="0"/>
      <p:bldP spid="44057" grpId="0" animBg="1" autoUpdateAnimBg="0"/>
      <p:bldP spid="44058" grpId="0" animBg="1" autoUpdateAnimBg="0"/>
      <p:bldP spid="33" grpId="0"/>
      <p:bldP spid="3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3579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83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84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85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0975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60.257 </a:t>
            </a:r>
            <a:r>
              <a:rPr lang="en-US" sz="2400" dirty="0" err="1" smtClean="0">
                <a:solidFill>
                  <a:srgbClr val="FFCC00"/>
                </a:solidFill>
              </a:rPr>
              <a:t>ft</a:t>
            </a:r>
            <a:r>
              <a:rPr lang="en-US" sz="2400" dirty="0" smtClean="0">
                <a:solidFill>
                  <a:srgbClr val="FFCC00"/>
                </a:solidFill>
              </a:rPr>
              <a:t>/sec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984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40.671 </a:t>
            </a:r>
            <a:r>
              <a:rPr lang="en-US" sz="2400" dirty="0" err="1" smtClean="0">
                <a:solidFill>
                  <a:srgbClr val="FFCC00"/>
                </a:solidFill>
              </a:rPr>
              <a:t>ft</a:t>
            </a:r>
            <a:r>
              <a:rPr lang="en-US" sz="2400" dirty="0" smtClean="0">
                <a:solidFill>
                  <a:srgbClr val="FFCC00"/>
                </a:solidFill>
              </a:rPr>
              <a:t>/sec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85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79.342 </a:t>
            </a:r>
            <a:r>
              <a:rPr lang="en-US" sz="2400" dirty="0" err="1" smtClean="0">
                <a:solidFill>
                  <a:srgbClr val="FFCC00"/>
                </a:solidFill>
              </a:rPr>
              <a:t>ft</a:t>
            </a:r>
            <a:r>
              <a:rPr lang="en-US" sz="2400" dirty="0" smtClean="0">
                <a:solidFill>
                  <a:srgbClr val="FFCC00"/>
                </a:solidFill>
              </a:rPr>
              <a:t>/sec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86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20.086 </a:t>
            </a:r>
            <a:r>
              <a:rPr lang="en-US" sz="2400" dirty="0" err="1" smtClean="0">
                <a:solidFill>
                  <a:srgbClr val="FFCC00"/>
                </a:solidFill>
              </a:rPr>
              <a:t>ft</a:t>
            </a:r>
            <a:r>
              <a:rPr lang="en-US" sz="2400" dirty="0" smtClean="0">
                <a:solidFill>
                  <a:srgbClr val="FFCC00"/>
                </a:solidFill>
              </a:rPr>
              <a:t>/sec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3562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3563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3564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3565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3566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3577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8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7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8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3571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72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7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74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3"/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419100" y="361950"/>
                <a:ext cx="8458200" cy="2895600"/>
              </a:xfrm>
            </p:spPr>
            <p:txBody>
              <a:bodyPr/>
              <a:lstStyle/>
              <a:p>
                <a:r>
                  <a:rPr lang="en-US" dirty="0" smtClean="0"/>
                  <a:t>Question #14...</a:t>
                </a:r>
                <a:r>
                  <a:rPr lang="en-US" b="0" dirty="0" smtClean="0"/>
                  <a:t> </a:t>
                </a:r>
                <a:r>
                  <a:rPr lang="en-US" sz="3600" b="0" dirty="0" smtClean="0"/>
                  <a:t>The velocity, in </a:t>
                </a:r>
                <a:r>
                  <a:rPr lang="en-US" sz="3600" b="0" dirty="0" err="1" smtClean="0"/>
                  <a:t>ft</a:t>
                </a:r>
                <a:r>
                  <a:rPr lang="en-US" sz="3600" b="0" dirty="0" smtClean="0"/>
                  <a:t>/sec, of a particle moving along the x-axis is given by the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600" b="0" dirty="0" smtClean="0"/>
                  <a:t>. What is the average velocity of the particle from time t = 0 to time t = 3?</a:t>
                </a:r>
              </a:p>
            </p:txBody>
          </p:sp>
        </mc:Choice>
        <mc:Fallback xmlns="">
          <p:sp>
            <p:nvSpPr>
              <p:cNvPr id="36" name="Rectangle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419100" y="361950"/>
                <a:ext cx="8458200" cy="2895600"/>
              </a:xfrm>
              <a:blipFill rotWithShape="1">
                <a:blip r:embed="rId9"/>
                <a:stretch>
                  <a:fillRect l="-2596" t="-3789" r="-223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 autoUpdateAnimBg="0"/>
      <p:bldP spid="40984" grpId="0" animBg="1" autoUpdateAnimBg="0"/>
      <p:bldP spid="40985" grpId="0" animBg="1" autoUpdateAnimBg="0"/>
      <p:bldP spid="40986" grpId="0" animBg="1" autoUpdateAnimBg="0"/>
      <p:bldP spid="46" grpId="0"/>
      <p:bldP spid="36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4579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4603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07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08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09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AutoShape 1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𝟕𝟕𝟐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𝟓𝟎𝟕</m:t>
                      </m:r>
                    </m:oMath>
                  </m:oMathPara>
                </a14:m>
                <a:endParaRPr lang="en-US" sz="20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45071" name="AutoShape 15">
                <a:hlinkClick r:id="rId4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9" name="Rectangle 23"/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419100" y="533400"/>
                <a:ext cx="8458200" cy="2895600"/>
              </a:xfrm>
            </p:spPr>
            <p:txBody>
              <a:bodyPr/>
              <a:lstStyle/>
              <a:p>
                <a:r>
                  <a:rPr lang="en-US" dirty="0" smtClean="0"/>
                  <a:t>Question #15...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600" b="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−1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≤3</m:t>
                    </m:r>
                  </m:oMath>
                </a14:m>
                <a:r>
                  <a:rPr lang="en-US" sz="3600" b="0" dirty="0" smtClean="0"/>
                  <a:t>. On which of the following intervals is g decreasing?</a:t>
                </a:r>
              </a:p>
            </p:txBody>
          </p:sp>
        </mc:Choice>
        <mc:Fallback xmlns="">
          <p:sp>
            <p:nvSpPr>
              <p:cNvPr id="45079" name="Rectangle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419100" y="533400"/>
                <a:ext cx="8458200" cy="2895600"/>
              </a:xfrm>
              <a:blipFill rotWithShape="1">
                <a:blip r:embed="rId6"/>
                <a:stretch>
                  <a:fillRect l="-2596" r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80" name="AutoShape 24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𝟕𝟕𝟐</m:t>
                      </m:r>
                    </m:oMath>
                  </m:oMathPara>
                </a14:m>
                <a:endParaRPr lang="en-US" sz="24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45080" name="AutoShape 24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81" name="AutoShape 25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45081" name="AutoShape 25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82" name="AutoShape 26">
                <a:hlinkClick r:id="rId8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</a:rPr>
                        <m:t>𝟖𝟎𝟐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FFCC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45082" name="AutoShape 26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5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4586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4587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4588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4589" name="Oval 5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4590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4601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1" name="Oval 5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2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4595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96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97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98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3" name="Oval 6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 autoUpdateAnimBg="0"/>
      <p:bldP spid="45079" grpId="0" build="p" autoUpdateAnimBg="0" advAuto="1000"/>
      <p:bldP spid="45080" grpId="0" animBg="1" autoUpdateAnimBg="0"/>
      <p:bldP spid="45081" grpId="0" animBg="1" autoUpdateAnimBg="0"/>
      <p:bldP spid="45082" grpId="0" animBg="1" autoUpdateAnimBg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Phone A Friend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816850" cy="2554288"/>
          </a:xfrm>
        </p:spPr>
        <p:txBody>
          <a:bodyPr/>
          <a:lstStyle/>
          <a:p>
            <a:pPr algn="l"/>
            <a:r>
              <a:rPr lang="en-US" sz="3200" smtClean="0"/>
              <a:t>“OK Contestant…Please select a friend to help you with this one.  You have thirty seconds to discuss your options…”</a:t>
            </a:r>
          </a:p>
        </p:txBody>
      </p:sp>
      <p:sp>
        <p:nvSpPr>
          <p:cNvPr id="25604" name="Rectangle 4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Return to the Question</a:t>
            </a:r>
          </a:p>
        </p:txBody>
      </p:sp>
      <p:sp>
        <p:nvSpPr>
          <p:cNvPr id="5126" name="Line 19"/>
          <p:cNvSpPr>
            <a:spLocks noChangeShapeType="1"/>
          </p:cNvSpPr>
          <p:nvPr/>
        </p:nvSpPr>
        <p:spPr bwMode="auto">
          <a:xfrm>
            <a:off x="685800" y="1600200"/>
            <a:ext cx="76962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" name="Group 20"/>
          <p:cNvGrpSpPr>
            <a:grpSpLocks/>
          </p:cNvGrpSpPr>
          <p:nvPr/>
        </p:nvGrpSpPr>
        <p:grpSpPr bwMode="auto">
          <a:xfrm>
            <a:off x="6019800" y="533400"/>
            <a:ext cx="2286000" cy="1260475"/>
            <a:chOff x="3792" y="288"/>
            <a:chExt cx="1440" cy="794"/>
          </a:xfrm>
        </p:grpSpPr>
        <p:sp>
          <p:nvSpPr>
            <p:cNvPr id="5128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92" y="288"/>
              <a:ext cx="1440" cy="76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9" name="Group 14"/>
            <p:cNvGrpSpPr>
              <a:grpSpLocks/>
            </p:cNvGrpSpPr>
            <p:nvPr/>
          </p:nvGrpSpPr>
          <p:grpSpPr bwMode="auto">
            <a:xfrm>
              <a:off x="4216" y="376"/>
              <a:ext cx="741" cy="706"/>
              <a:chOff x="1065" y="2492"/>
              <a:chExt cx="420" cy="400"/>
            </a:xfrm>
          </p:grpSpPr>
          <p:pic>
            <p:nvPicPr>
              <p:cNvPr id="5130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200" y="2496"/>
                <a:ext cx="28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" name="Freeform 16"/>
              <p:cNvSpPr>
                <a:spLocks/>
              </p:cNvSpPr>
              <p:nvPr/>
            </p:nvSpPr>
            <p:spPr bwMode="auto">
              <a:xfrm rot="2869560" flipH="1" flipV="1">
                <a:off x="889" y="2668"/>
                <a:ext cx="400" cy="47"/>
              </a:xfrm>
              <a:custGeom>
                <a:avLst/>
                <a:gdLst>
                  <a:gd name="T0" fmla="*/ 0 w 3264"/>
                  <a:gd name="T1" fmla="*/ 0 h 336"/>
                  <a:gd name="T2" fmla="*/ 0 w 3264"/>
                  <a:gd name="T3" fmla="*/ 0 h 336"/>
                  <a:gd name="T4" fmla="*/ 0 w 3264"/>
                  <a:gd name="T5" fmla="*/ 0 h 336"/>
                  <a:gd name="T6" fmla="*/ 0 w 3264"/>
                  <a:gd name="T7" fmla="*/ 0 h 336"/>
                  <a:gd name="T8" fmla="*/ 0 w 3264"/>
                  <a:gd name="T9" fmla="*/ 0 h 336"/>
                  <a:gd name="T10" fmla="*/ 0 w 3264"/>
                  <a:gd name="T11" fmla="*/ 0 h 336"/>
                  <a:gd name="T12" fmla="*/ 0 w 3264"/>
                  <a:gd name="T13" fmla="*/ 0 h 336"/>
                  <a:gd name="T14" fmla="*/ 0 w 3264"/>
                  <a:gd name="T15" fmla="*/ 0 h 336"/>
                  <a:gd name="T16" fmla="*/ 0 w 3264"/>
                  <a:gd name="T17" fmla="*/ 0 h 336"/>
                  <a:gd name="T18" fmla="*/ 1 w 3264"/>
                  <a:gd name="T19" fmla="*/ 0 h 336"/>
                  <a:gd name="T20" fmla="*/ 1 w 3264"/>
                  <a:gd name="T21" fmla="*/ 0 h 336"/>
                  <a:gd name="T22" fmla="*/ 1 w 3264"/>
                  <a:gd name="T23" fmla="*/ 0 h 336"/>
                  <a:gd name="T24" fmla="*/ 1 w 3264"/>
                  <a:gd name="T25" fmla="*/ 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64"/>
                  <a:gd name="T40" fmla="*/ 0 h 336"/>
                  <a:gd name="T41" fmla="*/ 3264 w 3264"/>
                  <a:gd name="T42" fmla="*/ 336 h 3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64" h="336">
                    <a:moveTo>
                      <a:pt x="0" y="336"/>
                    </a:moveTo>
                    <a:cubicBezTo>
                      <a:pt x="96" y="168"/>
                      <a:pt x="192" y="0"/>
                      <a:pt x="288" y="0"/>
                    </a:cubicBezTo>
                    <a:cubicBezTo>
                      <a:pt x="384" y="0"/>
                      <a:pt x="480" y="336"/>
                      <a:pt x="576" y="336"/>
                    </a:cubicBezTo>
                    <a:cubicBezTo>
                      <a:pt x="672" y="336"/>
                      <a:pt x="776" y="0"/>
                      <a:pt x="864" y="0"/>
                    </a:cubicBezTo>
                    <a:cubicBezTo>
                      <a:pt x="952" y="0"/>
                      <a:pt x="1016" y="336"/>
                      <a:pt x="1104" y="336"/>
                    </a:cubicBezTo>
                    <a:cubicBezTo>
                      <a:pt x="1192" y="336"/>
                      <a:pt x="1304" y="0"/>
                      <a:pt x="1392" y="0"/>
                    </a:cubicBezTo>
                    <a:cubicBezTo>
                      <a:pt x="1480" y="0"/>
                      <a:pt x="1544" y="336"/>
                      <a:pt x="1632" y="336"/>
                    </a:cubicBezTo>
                    <a:cubicBezTo>
                      <a:pt x="1720" y="336"/>
                      <a:pt x="1832" y="0"/>
                      <a:pt x="1920" y="0"/>
                    </a:cubicBezTo>
                    <a:cubicBezTo>
                      <a:pt x="2008" y="0"/>
                      <a:pt x="2072" y="336"/>
                      <a:pt x="2160" y="336"/>
                    </a:cubicBezTo>
                    <a:cubicBezTo>
                      <a:pt x="2248" y="336"/>
                      <a:pt x="2352" y="0"/>
                      <a:pt x="2448" y="0"/>
                    </a:cubicBezTo>
                    <a:cubicBezTo>
                      <a:pt x="2544" y="0"/>
                      <a:pt x="2640" y="336"/>
                      <a:pt x="2736" y="336"/>
                    </a:cubicBezTo>
                    <a:cubicBezTo>
                      <a:pt x="2832" y="336"/>
                      <a:pt x="2936" y="0"/>
                      <a:pt x="3024" y="0"/>
                    </a:cubicBezTo>
                    <a:cubicBezTo>
                      <a:pt x="3112" y="0"/>
                      <a:pt x="3188" y="168"/>
                      <a:pt x="3264" y="3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  <p:bldP spid="2560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4400" smtClean="0"/>
              <a:t>Ask the Audience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2551113"/>
            <a:ext cx="7924800" cy="2859087"/>
          </a:xfrm>
        </p:spPr>
        <p:txBody>
          <a:bodyPr/>
          <a:lstStyle/>
          <a:p>
            <a:pPr algn="l"/>
            <a:r>
              <a:rPr lang="en-US" sz="3200" smtClean="0"/>
              <a:t>“Audience, we need your help on this one…in a moment, we’ll ask you to indicate, by show of hands, your choice for the correct answer…”</a:t>
            </a:r>
          </a:p>
        </p:txBody>
      </p:sp>
      <p:sp>
        <p:nvSpPr>
          <p:cNvPr id="6149" name="Line 19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Return to the Question</a:t>
            </a:r>
          </a:p>
        </p:txBody>
      </p:sp>
      <p:grpSp>
        <p:nvGrpSpPr>
          <p:cNvPr id="6151" name="Group 43"/>
          <p:cNvGrpSpPr>
            <a:grpSpLocks/>
          </p:cNvGrpSpPr>
          <p:nvPr/>
        </p:nvGrpSpPr>
        <p:grpSpPr bwMode="auto">
          <a:xfrm>
            <a:off x="6064250" y="595313"/>
            <a:ext cx="2327275" cy="1266825"/>
            <a:chOff x="3820" y="375"/>
            <a:chExt cx="1466" cy="798"/>
          </a:xfrm>
        </p:grpSpPr>
        <p:sp>
          <p:nvSpPr>
            <p:cNvPr id="6152" name="Oval 42"/>
            <p:cNvSpPr>
              <a:spLocks noChangeArrowheads="1"/>
            </p:cNvSpPr>
            <p:nvPr/>
          </p:nvSpPr>
          <p:spPr bwMode="auto">
            <a:xfrm>
              <a:off x="3822" y="384"/>
              <a:ext cx="1446" cy="78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41"/>
            <p:cNvGrpSpPr>
              <a:grpSpLocks/>
            </p:cNvGrpSpPr>
            <p:nvPr/>
          </p:nvGrpSpPr>
          <p:grpSpPr bwMode="auto">
            <a:xfrm>
              <a:off x="3820" y="375"/>
              <a:ext cx="1466" cy="798"/>
              <a:chOff x="3820" y="375"/>
              <a:chExt cx="1411" cy="768"/>
            </a:xfrm>
          </p:grpSpPr>
          <p:grpSp>
            <p:nvGrpSpPr>
              <p:cNvPr id="6154" name="Group 27"/>
              <p:cNvGrpSpPr>
                <a:grpSpLocks/>
              </p:cNvGrpSpPr>
              <p:nvPr/>
            </p:nvGrpSpPr>
            <p:grpSpPr bwMode="auto">
              <a:xfrm>
                <a:off x="3989" y="533"/>
                <a:ext cx="1076" cy="534"/>
                <a:chOff x="3122" y="2628"/>
                <a:chExt cx="622" cy="300"/>
              </a:xfrm>
            </p:grpSpPr>
            <p:sp>
              <p:nvSpPr>
                <p:cNvPr id="6156" name="AutoShape 28"/>
                <p:cNvSpPr>
                  <a:spLocks noChangeArrowheads="1"/>
                </p:cNvSpPr>
                <p:nvPr/>
              </p:nvSpPr>
              <p:spPr bwMode="auto">
                <a:xfrm flipV="1">
                  <a:off x="3549" y="2722"/>
                  <a:ext cx="195" cy="178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7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3122" y="2722"/>
                  <a:ext cx="196" cy="178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8" name="AutoShape 30"/>
                <p:cNvSpPr>
                  <a:spLocks noChangeArrowheads="1"/>
                </p:cNvSpPr>
                <p:nvPr/>
              </p:nvSpPr>
              <p:spPr bwMode="auto">
                <a:xfrm flipV="1">
                  <a:off x="3330" y="2736"/>
                  <a:ext cx="201" cy="192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9" name="Oval 31"/>
                <p:cNvSpPr>
                  <a:spLocks noChangeArrowheads="1"/>
                </p:cNvSpPr>
                <p:nvPr/>
              </p:nvSpPr>
              <p:spPr bwMode="auto">
                <a:xfrm>
                  <a:off x="3167" y="2628"/>
                  <a:ext cx="101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Oval 32"/>
                <p:cNvSpPr>
                  <a:spLocks noChangeArrowheads="1"/>
                </p:cNvSpPr>
                <p:nvPr/>
              </p:nvSpPr>
              <p:spPr bwMode="auto">
                <a:xfrm>
                  <a:off x="3587" y="2631"/>
                  <a:ext cx="102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Oval 33"/>
                <p:cNvSpPr>
                  <a:spLocks noChangeArrowheads="1"/>
                </p:cNvSpPr>
                <p:nvPr/>
              </p:nvSpPr>
              <p:spPr bwMode="auto">
                <a:xfrm>
                  <a:off x="3378" y="2640"/>
                  <a:ext cx="102" cy="94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5" name="Oval 34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20" y="375"/>
                <a:ext cx="1411" cy="768"/>
              </a:xfrm>
              <a:prstGeom prst="ellipse">
                <a:avLst/>
              </a:prstGeom>
              <a:noFill/>
              <a:ln w="5715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ka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  <p:bldP spid="266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4800" smtClean="0"/>
              <a:t>Fifty - Fifty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010400" cy="2590800"/>
          </a:xfrm>
        </p:spPr>
        <p:txBody>
          <a:bodyPr/>
          <a:lstStyle/>
          <a:p>
            <a:pPr algn="l"/>
            <a:r>
              <a:rPr lang="en-US" sz="3200" smtClean="0"/>
              <a:t>You’ve asked that two of the wrong answers be eliminated, leaving you with one wrong answer plus the correct one.</a:t>
            </a:r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838200" y="1752600"/>
            <a:ext cx="76200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5">
            <a:hlinkClick r:id="" action="ppaction://hlinkshowjump?jump=nextslide" highlightClick="1">
              <a:snd r:embed="rId2" name="WHOOSH.WAV"/>
            </a:hlinkClick>
          </p:cNvPr>
          <p:cNvSpPr>
            <a:spLocks noChangeArrowheads="1"/>
          </p:cNvSpPr>
          <p:nvPr/>
        </p:nvSpPr>
        <p:spPr bwMode="auto">
          <a:xfrm>
            <a:off x="5638800" y="501650"/>
            <a:ext cx="2590800" cy="1371600"/>
          </a:xfrm>
          <a:prstGeom prst="ellipse">
            <a:avLst/>
          </a:prstGeom>
          <a:solidFill>
            <a:schemeClr val="bg2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50/50</a:t>
            </a:r>
          </a:p>
        </p:txBody>
      </p:sp>
      <p:sp>
        <p:nvSpPr>
          <p:cNvPr id="29713" name="Rectangle 1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Return to the Question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  <p:bldP spid="297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Correct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0" y="247650"/>
            <a:ext cx="9144000" cy="6362700"/>
            <a:chOff x="0" y="926"/>
            <a:chExt cx="5760" cy="2194"/>
          </a:xfrm>
        </p:grpSpPr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0" y="926"/>
              <a:ext cx="5760" cy="2194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 flipH="1">
              <a:off x="0" y="2035"/>
              <a:ext cx="5760" cy="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609600" y="2438400"/>
            <a:ext cx="8102600" cy="2049463"/>
          </a:xfrm>
          <a:prstGeom prst="flowChartPreparation">
            <a:avLst/>
          </a:prstGeom>
          <a:solidFill>
            <a:srgbClr val="00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/>
              <a:t>Correct!</a:t>
            </a:r>
            <a:endParaRPr lang="en-US" sz="7200" b="0">
              <a:latin typeface="Times New Roman" pitchFamily="18" charset="0"/>
            </a:endParaRPr>
          </a:p>
        </p:txBody>
      </p:sp>
      <p:sp>
        <p:nvSpPr>
          <p:cNvPr id="8198" name="Rectangl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5505450"/>
            <a:ext cx="32004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CC00"/>
                </a:solidFill>
              </a:rPr>
              <a:t>Proceed to Next Question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2" name="TAD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Incorrect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0" y="228600"/>
            <a:ext cx="9144000" cy="6381750"/>
            <a:chOff x="0" y="926"/>
            <a:chExt cx="5760" cy="2194"/>
          </a:xfrm>
        </p:grpSpPr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0" y="926"/>
              <a:ext cx="5760" cy="2194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4"/>
            <p:cNvSpPr>
              <a:spLocks noChangeShapeType="1"/>
            </p:cNvSpPr>
            <p:nvPr/>
          </p:nvSpPr>
          <p:spPr bwMode="auto">
            <a:xfrm flipH="1">
              <a:off x="0" y="2035"/>
              <a:ext cx="5760" cy="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438400"/>
            <a:ext cx="8102600" cy="2049463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/>
              <a:t>Sorry, That’s Incorrect</a:t>
            </a:r>
          </a:p>
        </p:txBody>
      </p:sp>
      <p:sp>
        <p:nvSpPr>
          <p:cNvPr id="9222" name="Rectangle 9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3048000" y="55245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CC00"/>
                </a:solidFill>
              </a:rPr>
              <a:t>Return to the Question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2" name="alarm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0243" name="Group 78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0269" name="Rectangle 79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80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81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AutoShape 82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3" name="AutoShape 83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4" name="AutoShape 84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5" name="AutoShape 85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01" name="AutoShape 21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1063" y="455136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200" baseline="300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20501" name="AutoShape 21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1063" y="4551363"/>
                <a:ext cx="4267200" cy="914400"/>
              </a:xfrm>
              <a:prstGeom prst="flowChartPreparation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4" name="AutoShape 44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3600" baseline="300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20524" name="AutoShape 44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5" name="AutoShape 45">
                <a:hlinkClick r:id="rId7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525" name="AutoShape 45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6" name="AutoShape 46">
                <a:hlinkClick r:id="rId8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4950" y="45497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FFCC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526" name="AutoShape 46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" y="4549775"/>
                <a:ext cx="4267200" cy="914400"/>
              </a:xfrm>
              <a:prstGeom prst="flowChartPreparation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Oval 1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0250" name="Group 59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0267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8" name="Freeform 57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Oval 1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60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0253" name="Text Box 61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0254" name="Text Box 62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0255" name="Text Box 63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grpSp>
        <p:nvGrpSpPr>
          <p:cNvPr id="10256" name="Group 74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0261" name="AutoShape 66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2" name="AutoShape 67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3" name="AutoShape 68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4" name="Oval 70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Oval 71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73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Oval 7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9" name="Object 91"/>
          <p:cNvGraphicFramePr>
            <a:graphicFrameLocks noChangeAspect="1"/>
          </p:cNvGraphicFramePr>
          <p:nvPr/>
        </p:nvGraphicFramePr>
        <p:xfrm>
          <a:off x="0" y="0"/>
          <a:ext cx="2952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ips Publishing Equation" r:id="rId16" imgW="291973" imgH="393529" progId="Equation">
                  <p:embed/>
                </p:oleObj>
              </mc:Choice>
              <mc:Fallback>
                <p:oleObj name="ips Publishing Equation" r:id="rId16" imgW="291973" imgH="393529" progId="Equation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952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3"/>
              <p:cNvSpPr txBox="1">
                <a:spLocks noChangeArrowheads="1"/>
              </p:cNvSpPr>
              <p:nvPr/>
            </p:nvSpPr>
            <p:spPr bwMode="auto">
              <a:xfrm>
                <a:off x="302419" y="323850"/>
                <a:ext cx="8539162" cy="295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 smtClean="0"/>
                  <a:t>Question #1...</a:t>
                </a:r>
                <a:r>
                  <a:rPr lang="en-US" sz="3600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nary>
                      <m:nary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3600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func>
                      </m:e>
                    </m:nary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19" y="323850"/>
                <a:ext cx="8539162" cy="2952750"/>
              </a:xfrm>
              <a:prstGeom prst="rect">
                <a:avLst/>
              </a:prstGeom>
              <a:blipFill rotWithShape="1">
                <a:blip r:embed="rId18"/>
                <a:stretch>
                  <a:fillRect l="-2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 autoUpdateAnimBg="0"/>
      <p:bldP spid="20524" grpId="0" animBg="1" autoUpdateAnimBg="0"/>
      <p:bldP spid="20525" grpId="0" animBg="1" autoUpdateAnimBg="0"/>
      <p:bldP spid="20526" grpId="0" animBg="1" autoUpdateAnimBg="0"/>
      <p:bldP spid="35" grpId="0"/>
      <p:bldP spid="36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 smtClean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1267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1291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5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6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7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831" name="AutoShape 15">
                <a:hlinkClick r:id="rId4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aseline="30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831" name="AutoShape 15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0" name="AutoShape 24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000" baseline="30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840" name="AutoShape 24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1" name="AutoShape 25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aseline="30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841" name="AutoShape 25">
                <a:hlinkClick r:id="rId8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2" name="AutoShape 26">
                <a:hlinkClick r:id="rId5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842" name="AutoShape 26">
                <a:hlinkClick r:id="rId5" action="ppaction://hlinksldjump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3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127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127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127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1277" name="Oval 5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127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1289" name="Picture 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9" name="Oval 5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1283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4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5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6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1" name="Oval 6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3"/>
              <p:cNvSpPr txBox="1">
                <a:spLocks noChangeArrowheads="1"/>
              </p:cNvSpPr>
              <p:nvPr/>
            </p:nvSpPr>
            <p:spPr bwMode="auto">
              <a:xfrm>
                <a:off x="338138" y="479425"/>
                <a:ext cx="8539162" cy="295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 smtClean="0"/>
                  <a:t>Question #2...</a:t>
                </a:r>
                <a:r>
                  <a:rPr lang="en-US" sz="3600" b="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−5)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479425"/>
                <a:ext cx="8539162" cy="2952750"/>
              </a:xfrm>
              <a:prstGeom prst="rect">
                <a:avLst/>
              </a:prstGeom>
              <a:blipFill rotWithShape="0">
                <a:blip r:embed="rId15"/>
                <a:stretch>
                  <a:fillRect l="-24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40" grpId="0" animBg="1" autoUpdateAnimBg="0"/>
      <p:bldP spid="34841" grpId="0" animBg="1" autoUpdateAnimBg="0"/>
      <p:bldP spid="34842" grpId="0" animBg="1" autoUpdateAnimBg="0"/>
      <p:bldP spid="33" grpId="0"/>
      <p:bldP spid="36" grpId="0" build="p" autoUpdateAnimBg="0" advAuto="100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9933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1283</Words>
  <Application>Microsoft Office PowerPoint</Application>
  <PresentationFormat>On-screen Show (4:3)</PresentationFormat>
  <Paragraphs>224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Bodoni</vt:lpstr>
      <vt:lpstr>Cambria Math</vt:lpstr>
      <vt:lpstr>Symbol</vt:lpstr>
      <vt:lpstr>Times New Roman</vt:lpstr>
      <vt:lpstr>Default Design</vt:lpstr>
      <vt:lpstr>ips Publishing Equation</vt:lpstr>
      <vt:lpstr>Who Wants to Be a Millionaire?</vt:lpstr>
      <vt:lpstr>Anti- derivatives</vt:lpstr>
      <vt:lpstr>Phone A Friend</vt:lpstr>
      <vt:lpstr>Ask the Audience</vt:lpstr>
      <vt:lpstr>Fifty - Fifty</vt:lpstr>
      <vt:lpstr>Correct</vt:lpstr>
      <vt:lpstr>Incorrect</vt:lpstr>
      <vt:lpstr>PowerPoint Presentation</vt:lpstr>
      <vt:lpstr>PowerPoint Presentation</vt:lpstr>
      <vt:lpstr>Question #3... Using rectangles to estimate the area under a curve from x = a to x = b is </vt:lpstr>
      <vt:lpstr>PowerPoint Presentation</vt:lpstr>
      <vt:lpstr>PowerPoint Presentation</vt:lpstr>
      <vt:lpstr>Question #6... Use the table below to find a right Riemann approximation with 4 subintervals for ∫_3^12▒f(x)dx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#12... ∫1▒〖(2x+3)/(x^2+3x) dx=〗</vt:lpstr>
      <vt:lpstr>PowerPoint Presentation</vt:lpstr>
      <vt:lpstr>Question #14... The velocity, in ft/sec, of a particle moving along the x-axis is given by the function v(t)=e^t+te^t. What is the average velocity of the particle from time t = 0 to time t = 3?</vt:lpstr>
      <vt:lpstr>Question #15... g(x)=∫_0^x▒〖sin⁡(t^2 )dt〗 for -1≤t≤3. On which of the following intervals is g decreasing?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wcsd</dc:creator>
  <cp:lastModifiedBy>Barbara Kane</cp:lastModifiedBy>
  <cp:revision>126</cp:revision>
  <dcterms:created xsi:type="dcterms:W3CDTF">2000-09-01T19:51:19Z</dcterms:created>
  <dcterms:modified xsi:type="dcterms:W3CDTF">2022-01-31T16:34:34Z</dcterms:modified>
</cp:coreProperties>
</file>